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7"/>
  </p:notesMasterIdLst>
  <p:sldIdLst>
    <p:sldId id="256" r:id="rId2"/>
    <p:sldId id="494" r:id="rId3"/>
    <p:sldId id="462" r:id="rId4"/>
    <p:sldId id="482" r:id="rId5"/>
    <p:sldId id="483" r:id="rId6"/>
    <p:sldId id="485" r:id="rId7"/>
    <p:sldId id="486" r:id="rId8"/>
    <p:sldId id="488" r:id="rId9"/>
    <p:sldId id="489" r:id="rId10"/>
    <p:sldId id="491" r:id="rId11"/>
    <p:sldId id="492" r:id="rId12"/>
    <p:sldId id="493" r:id="rId13"/>
    <p:sldId id="495" r:id="rId14"/>
    <p:sldId id="496" r:id="rId15"/>
    <p:sldId id="497" r:id="rId16"/>
    <p:sldId id="498" r:id="rId17"/>
    <p:sldId id="507" r:id="rId18"/>
    <p:sldId id="508" r:id="rId19"/>
    <p:sldId id="509" r:id="rId20"/>
    <p:sldId id="510" r:id="rId21"/>
    <p:sldId id="511" r:id="rId22"/>
    <p:sldId id="500" r:id="rId23"/>
    <p:sldId id="501" r:id="rId24"/>
    <p:sldId id="502" r:id="rId25"/>
    <p:sldId id="503" r:id="rId26"/>
    <p:sldId id="504" r:id="rId27"/>
    <p:sldId id="512" r:id="rId28"/>
    <p:sldId id="513" r:id="rId29"/>
    <p:sldId id="514" r:id="rId30"/>
    <p:sldId id="515" r:id="rId31"/>
    <p:sldId id="516" r:id="rId32"/>
    <p:sldId id="517" r:id="rId33"/>
    <p:sldId id="505" r:id="rId34"/>
    <p:sldId id="518" r:id="rId35"/>
    <p:sldId id="506" r:id="rId36"/>
    <p:sldId id="520" r:id="rId37"/>
    <p:sldId id="521" r:id="rId38"/>
    <p:sldId id="522" r:id="rId39"/>
    <p:sldId id="523" r:id="rId40"/>
    <p:sldId id="526" r:id="rId41"/>
    <p:sldId id="525" r:id="rId42"/>
    <p:sldId id="524" r:id="rId43"/>
    <p:sldId id="464" r:id="rId44"/>
    <p:sldId id="465" r:id="rId45"/>
    <p:sldId id="476" r:id="rId46"/>
    <p:sldId id="477" r:id="rId47"/>
    <p:sldId id="478" r:id="rId48"/>
    <p:sldId id="479" r:id="rId49"/>
    <p:sldId id="527" r:id="rId50"/>
    <p:sldId id="528" r:id="rId51"/>
    <p:sldId id="529" r:id="rId52"/>
    <p:sldId id="530" r:id="rId53"/>
    <p:sldId id="531" r:id="rId54"/>
    <p:sldId id="532" r:id="rId55"/>
    <p:sldId id="273" r:id="rId56"/>
  </p:sldIdLst>
  <p:sldSz cx="12192000" cy="6858000"/>
  <p:notesSz cx="6858000" cy="9144000"/>
  <p:embeddedFontLst>
    <p:embeddedFont>
      <p:font typeface="Roboto Slab" charset="0"/>
      <p:regular r:id="rId58"/>
      <p:bold r:id="rId59"/>
    </p:embeddedFont>
    <p:embeddedFont>
      <p:font typeface="Calibri" pitchFamily="34" charset="0"/>
      <p:regular r:id="rId60"/>
      <p:bold r:id="rId61"/>
      <p:italic r:id="rId62"/>
      <p:boldItalic r:id="rId63"/>
    </p:embeddedFont>
    <p:embeddedFont>
      <p:font typeface="MS PGothic" pitchFamily="34" charset="-128"/>
      <p:regular r:id="rId64"/>
    </p:embeddedFont>
    <p:embeddedFont>
      <p:font typeface="Arial Rounded MT Bold" pitchFamily="34" charset="0"/>
      <p:regular r:id="rId65"/>
    </p:embeddedFont>
    <p:embeddedFont>
      <p:font typeface="Wingdings 2" pitchFamily="18" charset="2"/>
      <p:regular r:id="rId6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a:srgbClr val="000000"/>
    <a:srgbClr val="595959"/>
    <a:srgbClr val="990099"/>
    <a:srgbClr val="CC3399"/>
    <a:srgbClr val="532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18" autoAdjust="0"/>
  </p:normalViewPr>
  <p:slideViewPr>
    <p:cSldViewPr snapToGrid="0">
      <p:cViewPr>
        <p:scale>
          <a:sx n="81" d="100"/>
          <a:sy n="81" d="100"/>
        </p:scale>
        <p:origin x="-300" y="210"/>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6.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21-05-2021</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0FBAFD22-97B6-4BF3-9496-41E458151A6B}" type="datetimeFigureOut">
              <a:rPr lang="en-US" smtClean="0"/>
              <a:pPr/>
              <a:t>5/21/2021</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341721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smtClean="0"/>
              <a:t>Click to edit Master title style</a:t>
            </a:r>
            <a:endParaRPr lang="en-US" dirty="0"/>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9" name="Title 2"/>
          <p:cNvSpPr txBox="1">
            <a:spLocks/>
          </p:cNvSpPr>
          <p:nvPr userDrawn="1"/>
        </p:nvSpPr>
        <p:spPr>
          <a:xfrm>
            <a:off x="7956645" y="6476902"/>
            <a:ext cx="3980880" cy="4356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200" b="0" dirty="0" smtClean="0">
                <a:solidFill>
                  <a:srgbClr val="595959"/>
                </a:solidFill>
              </a:rPr>
              <a:t>REVA Academy for Corporate Excellence (RACE)</a:t>
            </a:r>
            <a:endParaRPr lang="en-IN" sz="1200" b="0" dirty="0">
              <a:solidFill>
                <a:srgbClr val="595959"/>
              </a:solidFill>
            </a:endParaRPr>
          </a:p>
        </p:txBody>
      </p:sp>
    </p:spTree>
    <p:extLst>
      <p:ext uri="{BB962C8B-B14F-4D97-AF65-F5344CB8AC3E}">
        <p14:creationId xmlns:p14="http://schemas.microsoft.com/office/powerpoint/2010/main" val="178321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317672-D273-40A8-9069-31B0837D5743}" type="datetimeFigureOut">
              <a:rPr lang="en-US" smtClean="0"/>
              <a:t>5/21/2021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17672-D273-40A8-9069-31B0837D5743}" type="datetimeFigureOut">
              <a:rPr lang="en-US" smtClean="0"/>
              <a:t>5/21/2021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microsoft.com/office/2007/relationships/hdphoto" Target="../media/hdphoto5.wdp"/></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611" y="1754587"/>
            <a:ext cx="6248255" cy="1998307"/>
          </a:xfrm>
        </p:spPr>
        <p:txBody>
          <a:bodyPr anchor="ctr">
            <a:noAutofit/>
          </a:bodyPr>
          <a:lstStyle/>
          <a:p>
            <a:r>
              <a:rPr lang="en-US" sz="2800" b="1" dirty="0" smtClean="0">
                <a:solidFill>
                  <a:schemeClr val="accent2"/>
                </a:solidFill>
                <a:cs typeface="Arial" panose="020B0604020202020204" pitchFamily="34" charset="0"/>
              </a:rPr>
              <a:t>Topic: </a:t>
            </a:r>
            <a:r>
              <a:rPr lang="en-IN" sz="2800" b="1" dirty="0"/>
              <a:t>Systematic approach to factor </a:t>
            </a:r>
            <a:r>
              <a:rPr lang="en-IN" sz="2800" b="1" dirty="0" smtClean="0"/>
              <a:t>Investing </a:t>
            </a:r>
            <a:r>
              <a:rPr lang="en-IN" sz="2800" b="1" dirty="0"/>
              <a:t>in Stock Market</a:t>
            </a:r>
            <a:r>
              <a:rPr lang="en-US" sz="2800" b="1" dirty="0"/>
              <a:t/>
            </a:r>
            <a:br>
              <a:rPr lang="en-US" sz="2800" b="1" dirty="0"/>
            </a:br>
            <a:endParaRPr lang="en-US" sz="2800" b="1" dirty="0">
              <a:solidFill>
                <a:schemeClr val="accent2"/>
              </a:solidFill>
              <a:cs typeface="Arial" panose="020B0604020202020204" pitchFamily="34" charset="0"/>
            </a:endParaRPr>
          </a:p>
        </p:txBody>
      </p:sp>
      <p:sp>
        <p:nvSpPr>
          <p:cNvPr id="3" name="Subtitle 2"/>
          <p:cNvSpPr>
            <a:spLocks noGrp="1"/>
          </p:cNvSpPr>
          <p:nvPr>
            <p:ph type="subTitle" idx="1"/>
          </p:nvPr>
        </p:nvSpPr>
        <p:spPr>
          <a:xfrm>
            <a:off x="5754994" y="3752894"/>
            <a:ext cx="5905500" cy="1252860"/>
          </a:xfrm>
        </p:spPr>
        <p:txBody>
          <a:bodyPr>
            <a:noAutofit/>
          </a:bodyPr>
          <a:lstStyle/>
          <a:p>
            <a:r>
              <a:rPr lang="en-US" sz="2000" b="1" dirty="0" smtClean="0">
                <a:solidFill>
                  <a:schemeClr val="bg1"/>
                </a:solidFill>
                <a:latin typeface="+mj-lt"/>
                <a:cs typeface="Arial" panose="020B0604020202020204" pitchFamily="34" charset="0"/>
              </a:rPr>
              <a:t>Name of the Presenter(s)</a:t>
            </a:r>
          </a:p>
          <a:p>
            <a:r>
              <a:rPr lang="en-US" sz="2000" b="1" dirty="0" smtClean="0">
                <a:solidFill>
                  <a:schemeClr val="bg1"/>
                </a:solidFill>
                <a:latin typeface="+mj-lt"/>
                <a:cs typeface="Arial" panose="020B0604020202020204" pitchFamily="34" charset="0"/>
              </a:rPr>
              <a:t>Anand Mohan</a:t>
            </a:r>
          </a:p>
          <a:p>
            <a:pPr algn="l"/>
            <a:r>
              <a:rPr lang="en-US" sz="2000" b="1" dirty="0" smtClean="0">
                <a:solidFill>
                  <a:schemeClr val="bg1"/>
                </a:solidFill>
                <a:latin typeface="+mj-lt"/>
                <a:cs typeface="Arial" panose="020B0604020202020204" pitchFamily="34" charset="0"/>
              </a:rPr>
              <a:t>Batch:MBA06</a:t>
            </a:r>
          </a:p>
          <a:p>
            <a:pPr algn="l"/>
            <a:r>
              <a:rPr lang="en-IN" sz="2000" b="1" dirty="0">
                <a:solidFill>
                  <a:schemeClr val="bg2"/>
                </a:solidFill>
              </a:rPr>
              <a:t>Trimester: THIRD </a:t>
            </a:r>
            <a:r>
              <a:rPr lang="en-IN" sz="2000" b="1" dirty="0" smtClean="0">
                <a:solidFill>
                  <a:schemeClr val="bg2"/>
                </a:solidFill>
              </a:rPr>
              <a:t>TRIMESTER</a:t>
            </a:r>
            <a:endParaRPr lang="en-US" sz="2000" dirty="0">
              <a:solidFill>
                <a:schemeClr val="bg2"/>
              </a:solidFill>
            </a:endParaRPr>
          </a:p>
          <a:p>
            <a:pPr algn="l"/>
            <a:r>
              <a:rPr lang="en-IN" sz="2000" b="1" dirty="0" smtClean="0">
                <a:solidFill>
                  <a:schemeClr val="bg2"/>
                </a:solidFill>
              </a:rPr>
              <a:t>SRN</a:t>
            </a:r>
            <a:r>
              <a:rPr lang="en-IN" sz="2000" b="1" dirty="0">
                <a:solidFill>
                  <a:schemeClr val="bg2"/>
                </a:solidFill>
              </a:rPr>
              <a:t>: </a:t>
            </a:r>
            <a:r>
              <a:rPr lang="en-US" sz="2000" b="1" dirty="0">
                <a:solidFill>
                  <a:schemeClr val="bg2"/>
                </a:solidFill>
              </a:rPr>
              <a:t>R19MBA53</a:t>
            </a:r>
            <a:endParaRPr lang="en-US" sz="2000" dirty="0">
              <a:solidFill>
                <a:schemeClr val="bg2"/>
              </a:solidFill>
            </a:endParaRPr>
          </a:p>
          <a:p>
            <a:pPr algn="r"/>
            <a:r>
              <a:rPr lang="en-US" sz="2000" dirty="0"/>
              <a:t>  </a:t>
            </a:r>
            <a:endParaRPr lang="en-US" sz="2000" b="1" dirty="0" smtClean="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pPr>
            <a:r>
              <a:rPr lang="en-IN" sz="1600" dirty="0" smtClean="0">
                <a:solidFill>
                  <a:schemeClr val="bg1"/>
                </a:solidFill>
                <a:ea typeface="Calibri" panose="020F0502020204030204" pitchFamily="34" charset="0"/>
                <a:cs typeface="Arial" panose="020B0604020202020204" pitchFamily="34" charset="0"/>
              </a:rPr>
              <a:t>www.race.reva.edu.in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400" b="1" dirty="0" smtClean="0">
                <a:solidFill>
                  <a:srgbClr val="595959"/>
                </a:solidFill>
              </a:rPr>
              <a:t>REVA Academy for Corporate Excellence (RACE)</a:t>
            </a:r>
            <a:endParaRPr lang="en-IN" sz="1400" b="1" dirty="0">
              <a:solidFill>
                <a:srgbClr val="595959"/>
              </a:solidFill>
            </a:endParaRPr>
          </a:p>
        </p:txBody>
      </p:sp>
      <p:sp>
        <p:nvSpPr>
          <p:cNvPr id="9" name="Title 2"/>
          <p:cNvSpPr txBox="1">
            <a:spLocks/>
          </p:cNvSpPr>
          <p:nvPr/>
        </p:nvSpPr>
        <p:spPr>
          <a:xfrm>
            <a:off x="516611" y="2995224"/>
            <a:ext cx="4127234"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dirty="0" smtClean="0">
                <a:solidFill>
                  <a:srgbClr val="595959"/>
                </a:solidFill>
              </a:rPr>
              <a:t>Date:21/5/2021</a:t>
            </a:r>
            <a:endParaRPr lang="en-IN" sz="2400" dirty="0">
              <a:solidFill>
                <a:srgbClr val="595959"/>
              </a:solidFill>
            </a:endParaRPr>
          </a:p>
        </p:txBody>
      </p:sp>
    </p:spTree>
    <p:extLst>
      <p:ext uri="{BB962C8B-B14F-4D97-AF65-F5344CB8AC3E}">
        <p14:creationId xmlns:p14="http://schemas.microsoft.com/office/powerpoint/2010/main" val="1697186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609599" y="1239140"/>
            <a:ext cx="9344025"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GB" sz="2800" dirty="0">
                <a:solidFill>
                  <a:schemeClr val="tx1"/>
                </a:solidFill>
              </a:rPr>
              <a:t>Inflation </a:t>
            </a:r>
            <a:r>
              <a:rPr lang="en-GB" sz="2800" dirty="0" smtClean="0">
                <a:solidFill>
                  <a:schemeClr val="tx1"/>
                </a:solidFill>
              </a:rPr>
              <a:t>Risk:</a:t>
            </a:r>
            <a:endParaRPr lang="en-GB" sz="2800" dirty="0">
              <a:solidFill>
                <a:schemeClr val="tx1"/>
              </a:solidFill>
            </a:endParaRPr>
          </a:p>
        </p:txBody>
      </p:sp>
      <p:pic>
        <p:nvPicPr>
          <p:cNvPr id="4098" name="Picture 2"/>
          <p:cNvPicPr>
            <a:picLocks noChangeAspect="1" noChangeArrowheads="1"/>
          </p:cNvPicPr>
          <p:nvPr/>
        </p:nvPicPr>
        <p: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703386" y="2121877"/>
            <a:ext cx="5158152" cy="4032737"/>
          </a:xfrm>
          <a:prstGeom prst="rect">
            <a:avLst/>
          </a:prstGeom>
          <a:ln w="228600" cap="sq" cmpd="thickThin">
            <a:solidFill>
              <a:srgbClr val="000000"/>
            </a:solidFill>
            <a:prstDash val="solid"/>
            <a:miter lim="800000"/>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Lst>
        </p:spPr>
      </p:pic>
      <p:sp>
        <p:nvSpPr>
          <p:cNvPr id="2" name="Rectangle 1"/>
          <p:cNvSpPr/>
          <p:nvPr/>
        </p:nvSpPr>
        <p:spPr>
          <a:xfrm>
            <a:off x="6131169" y="1945298"/>
            <a:ext cx="5720861" cy="4431983"/>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1500" dirty="0"/>
              <a:t>Inflation is a real risk for every company. Why</a:t>
            </a:r>
            <a:r>
              <a:rPr lang="en-US" sz="1500" dirty="0" smtClean="0"/>
              <a:t>?</a:t>
            </a:r>
          </a:p>
          <a:p>
            <a:endParaRPr lang="en-US" sz="1500" dirty="0"/>
          </a:p>
          <a:p>
            <a:pPr marL="285750" indent="-285750">
              <a:buFont typeface="Arial" pitchFamily="34" charset="0"/>
              <a:buChar char="•"/>
            </a:pPr>
            <a:r>
              <a:rPr lang="en-US" sz="1500" dirty="0"/>
              <a:t>Difficulty controlling </a:t>
            </a:r>
            <a:r>
              <a:rPr lang="en-US" sz="1500" dirty="0" smtClean="0"/>
              <a:t>costs.</a:t>
            </a:r>
          </a:p>
          <a:p>
            <a:endParaRPr lang="en-US" sz="1500" dirty="0"/>
          </a:p>
          <a:p>
            <a:pPr marL="285750" indent="-285750">
              <a:buFont typeface="Arial" pitchFamily="34" charset="0"/>
              <a:buChar char="•"/>
            </a:pPr>
            <a:r>
              <a:rPr lang="en-US" sz="1500" dirty="0" smtClean="0"/>
              <a:t>Budgeting</a:t>
            </a:r>
          </a:p>
          <a:p>
            <a:endParaRPr lang="en-US" sz="1500" dirty="0"/>
          </a:p>
          <a:p>
            <a:pPr marL="285750" indent="-285750">
              <a:buFont typeface="Arial" pitchFamily="34" charset="0"/>
              <a:buChar char="•"/>
            </a:pPr>
            <a:r>
              <a:rPr lang="en-US" sz="1500" dirty="0"/>
              <a:t>Goods/services can become </a:t>
            </a:r>
            <a:r>
              <a:rPr lang="en-US" sz="1500" dirty="0" smtClean="0"/>
              <a:t>uncompetitive.</a:t>
            </a:r>
          </a:p>
          <a:p>
            <a:endParaRPr lang="en-US" sz="1500" dirty="0"/>
          </a:p>
          <a:p>
            <a:pPr marL="285750" indent="-285750">
              <a:buFont typeface="Arial" pitchFamily="34" charset="0"/>
              <a:buChar char="•"/>
            </a:pPr>
            <a:r>
              <a:rPr lang="en-US" sz="1500" dirty="0"/>
              <a:t>Wage demands escalate as rise in cost of living is </a:t>
            </a:r>
            <a:r>
              <a:rPr lang="en-US" sz="1500" dirty="0" smtClean="0"/>
              <a:t>highlighted.</a:t>
            </a:r>
          </a:p>
          <a:p>
            <a:endParaRPr lang="en-US" sz="1500" dirty="0" smtClean="0"/>
          </a:p>
          <a:p>
            <a:r>
              <a:rPr lang="en-US" sz="1500" dirty="0" smtClean="0"/>
              <a:t>Historically</a:t>
            </a:r>
            <a:r>
              <a:rPr lang="en-US" sz="1500" dirty="0"/>
              <a:t>, which investments have benefited most from </a:t>
            </a:r>
            <a:r>
              <a:rPr lang="en-US" sz="1500" dirty="0" smtClean="0"/>
              <a:t>inflation</a:t>
            </a:r>
            <a:r>
              <a:rPr lang="en-US" sz="1500" dirty="0"/>
              <a:t>?</a:t>
            </a:r>
          </a:p>
          <a:p>
            <a:pPr marL="285750" indent="-285750">
              <a:buFont typeface="Arial" pitchFamily="34" charset="0"/>
              <a:buChar char="•"/>
            </a:pPr>
            <a:endParaRPr lang="en-US" sz="1500" dirty="0"/>
          </a:p>
          <a:p>
            <a:pPr marL="285750" indent="-285750">
              <a:buFont typeface="Arial" pitchFamily="34" charset="0"/>
              <a:buChar char="•"/>
            </a:pPr>
            <a:r>
              <a:rPr lang="en-US" sz="1500" dirty="0" smtClean="0"/>
              <a:t>Shares,Property,Index-linked </a:t>
            </a:r>
            <a:r>
              <a:rPr lang="en-US" sz="1500" dirty="0"/>
              <a:t>investments (government </a:t>
            </a:r>
            <a:r>
              <a:rPr lang="en-US" sz="1500" dirty="0" smtClean="0"/>
              <a:t>stock).However</a:t>
            </a:r>
            <a:r>
              <a:rPr lang="en-US" sz="1500" dirty="0"/>
              <a:t>, liquidity requirements may knock the ‘real’ assets theory off </a:t>
            </a:r>
            <a:r>
              <a:rPr lang="en-US" sz="1500" dirty="0" smtClean="0"/>
              <a:t> course </a:t>
            </a:r>
            <a:r>
              <a:rPr lang="en-US" sz="1500" dirty="0"/>
              <a:t>as there needs to be a buyer for a seller to </a:t>
            </a:r>
            <a:r>
              <a:rPr lang="en-US" sz="1500" dirty="0" smtClean="0"/>
              <a:t>realize </a:t>
            </a:r>
            <a:r>
              <a:rPr lang="en-US" sz="1500" dirty="0"/>
              <a:t>his/her profit.</a:t>
            </a:r>
          </a:p>
          <a:p>
            <a:endParaRPr lang="en-US" sz="1200" dirty="0"/>
          </a:p>
        </p:txBody>
      </p:sp>
    </p:spTree>
    <p:extLst>
      <p:ext uri="{BB962C8B-B14F-4D97-AF65-F5344CB8AC3E}">
        <p14:creationId xmlns:p14="http://schemas.microsoft.com/office/powerpoint/2010/main" val="1638152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457199" y="1268191"/>
            <a:ext cx="10879016"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GB" sz="2800" dirty="0">
                <a:solidFill>
                  <a:schemeClr val="tx1"/>
                </a:solidFill>
              </a:rPr>
              <a:t>Income &amp; Capital </a:t>
            </a:r>
            <a:r>
              <a:rPr lang="en-GB" sz="2800" dirty="0" smtClean="0">
                <a:solidFill>
                  <a:schemeClr val="tx1"/>
                </a:solidFill>
              </a:rPr>
              <a:t>Growth, Sentiment </a:t>
            </a:r>
            <a:r>
              <a:rPr lang="en-GB" sz="2800" dirty="0">
                <a:solidFill>
                  <a:schemeClr val="tx1"/>
                </a:solidFill>
              </a:rPr>
              <a:t>– Risk of </a:t>
            </a:r>
            <a:r>
              <a:rPr lang="en-GB" sz="2800" dirty="0" smtClean="0">
                <a:solidFill>
                  <a:schemeClr val="tx1"/>
                </a:solidFill>
              </a:rPr>
              <a:t>shortfall:</a:t>
            </a:r>
            <a:endParaRPr lang="en-GB" sz="2800" dirty="0">
              <a:solidFill>
                <a:schemeClr val="tx1"/>
              </a:solidFill>
            </a:endParaRPr>
          </a:p>
        </p:txBody>
      </p:sp>
      <p:sp>
        <p:nvSpPr>
          <p:cNvPr id="2" name="Rectangle 1"/>
          <p:cNvSpPr/>
          <p:nvPr/>
        </p:nvSpPr>
        <p:spPr>
          <a:xfrm>
            <a:off x="457200" y="2063260"/>
            <a:ext cx="11136924" cy="4339650"/>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endParaRPr lang="en-US" dirty="0">
              <a:latin typeface="Arial" pitchFamily="34" charset="0"/>
              <a:cs typeface="Arial" pitchFamily="34" charset="0"/>
            </a:endParaRPr>
          </a:p>
          <a:p>
            <a:r>
              <a:rPr lang="en-US" b="1" dirty="0" smtClean="0">
                <a:latin typeface="Arial" pitchFamily="34" charset="0"/>
                <a:cs typeface="Arial" pitchFamily="34" charset="0"/>
              </a:rPr>
              <a:t>Capital:</a:t>
            </a:r>
            <a:r>
              <a:rPr lang="en-US" dirty="0" smtClean="0">
                <a:latin typeface="Arial" pitchFamily="34" charset="0"/>
                <a:cs typeface="Arial" pitchFamily="34" charset="0"/>
              </a:rPr>
              <a:t> There </a:t>
            </a:r>
            <a:r>
              <a:rPr lang="en-US" dirty="0">
                <a:latin typeface="Arial" pitchFamily="34" charset="0"/>
                <a:cs typeface="Arial" pitchFamily="34" charset="0"/>
              </a:rPr>
              <a:t>is always a risk that an investor’s capital falls in value rather than grows, thus creating a shortfall – in real terms or in investor’s expectations –Know Your Client especially important in these circumstances.</a:t>
            </a:r>
          </a:p>
          <a:p>
            <a:endParaRPr lang="en-US" dirty="0" smtClean="0">
              <a:latin typeface="Arial" pitchFamily="34" charset="0"/>
              <a:cs typeface="Arial" pitchFamily="34" charset="0"/>
            </a:endParaRPr>
          </a:p>
          <a:p>
            <a:r>
              <a:rPr lang="en-US" b="1" dirty="0" smtClean="0">
                <a:latin typeface="Arial" pitchFamily="34" charset="0"/>
                <a:cs typeface="Arial" pitchFamily="34" charset="0"/>
              </a:rPr>
              <a:t>Income: </a:t>
            </a:r>
            <a:r>
              <a:rPr lang="en-US" dirty="0" smtClean="0">
                <a:latin typeface="Arial" pitchFamily="34" charset="0"/>
                <a:cs typeface="Arial" pitchFamily="34" charset="0"/>
              </a:rPr>
              <a:t>Income </a:t>
            </a:r>
            <a:r>
              <a:rPr lang="en-US" dirty="0">
                <a:latin typeface="Arial" pitchFamily="34" charset="0"/>
                <a:cs typeface="Arial" pitchFamily="34" charset="0"/>
              </a:rPr>
              <a:t>may be cut through a company defaulting on its fixed interest payments or cutting its dividend through a drop in profitability. It may also not raise its dividend by sufficient each year to combat inflation.</a:t>
            </a:r>
          </a:p>
          <a:p>
            <a:r>
              <a:rPr lang="en-US" dirty="0" smtClean="0">
                <a:latin typeface="Arial" pitchFamily="34" charset="0"/>
                <a:cs typeface="Arial" pitchFamily="34" charset="0"/>
              </a:rPr>
              <a:t>The </a:t>
            </a:r>
            <a:r>
              <a:rPr lang="en-US" dirty="0">
                <a:latin typeface="Arial" pitchFamily="34" charset="0"/>
                <a:cs typeface="Arial" pitchFamily="34" charset="0"/>
              </a:rPr>
              <a:t>more certainty of income is required, the lower the level of income likely to be available or the more in-depth research will be </a:t>
            </a:r>
            <a:r>
              <a:rPr lang="en-US" dirty="0" smtClean="0">
                <a:latin typeface="Arial" pitchFamily="34" charset="0"/>
                <a:cs typeface="Arial" pitchFamily="34" charset="0"/>
              </a:rPr>
              <a:t>require.</a:t>
            </a:r>
          </a:p>
          <a:p>
            <a:endParaRPr lang="en-US" dirty="0" smtClean="0">
              <a:latin typeface="Arial" pitchFamily="34" charset="0"/>
              <a:cs typeface="Arial" pitchFamily="34" charset="0"/>
            </a:endParaRPr>
          </a:p>
          <a:p>
            <a:r>
              <a:rPr lang="en-GB" b="1" dirty="0">
                <a:latin typeface="Arial" pitchFamily="34" charset="0"/>
                <a:cs typeface="Arial" pitchFamily="34" charset="0"/>
              </a:rPr>
              <a:t>Sentiment</a:t>
            </a:r>
            <a:r>
              <a:rPr lang="en-US" b="1" dirty="0">
                <a:latin typeface="Arial" pitchFamily="34" charset="0"/>
                <a:cs typeface="Arial" pitchFamily="34" charset="0"/>
              </a:rPr>
              <a:t>:</a:t>
            </a:r>
            <a:r>
              <a:rPr lang="en-US" dirty="0">
                <a:latin typeface="Arial" pitchFamily="34" charset="0"/>
                <a:cs typeface="Arial" pitchFamily="34" charset="0"/>
              </a:rPr>
              <a:t>Not a factor to be ignored but impossible to </a:t>
            </a:r>
            <a:r>
              <a:rPr lang="en-US" dirty="0" err="1">
                <a:latin typeface="Arial" pitchFamily="34" charset="0"/>
                <a:cs typeface="Arial" pitchFamily="34" charset="0"/>
              </a:rPr>
              <a:t>quantify.Investors</a:t>
            </a:r>
            <a:r>
              <a:rPr lang="en-US" dirty="0">
                <a:latin typeface="Arial" pitchFamily="34" charset="0"/>
                <a:cs typeface="Arial" pitchFamily="34" charset="0"/>
              </a:rPr>
              <a:t> who believed gold, commodities, property, technology shares, antiques, fine art or even tulip bulbs could only go in one direction have  been responsible for many crashes over the centuries.</a:t>
            </a:r>
          </a:p>
          <a:p>
            <a:endParaRPr lang="en-US" sz="1200" dirty="0"/>
          </a:p>
          <a:p>
            <a:endParaRPr lang="en-US" sz="1200" dirty="0" smtClean="0"/>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45161295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457199" y="1268191"/>
            <a:ext cx="10879016"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US" sz="2800" b="1" dirty="0">
                <a:latin typeface="Arial" pitchFamily="34" charset="0"/>
                <a:cs typeface="Arial" pitchFamily="34" charset="0"/>
              </a:rPr>
              <a:t>Interest Rate </a:t>
            </a:r>
            <a:r>
              <a:rPr lang="en-US" sz="2800" b="1" dirty="0" smtClean="0">
                <a:latin typeface="Arial" pitchFamily="34" charset="0"/>
                <a:cs typeface="Arial" pitchFamily="34" charset="0"/>
              </a:rPr>
              <a:t>,</a:t>
            </a:r>
            <a:r>
              <a:rPr lang="en-US" sz="2800" b="1" dirty="0">
                <a:latin typeface="Arial" pitchFamily="34" charset="0"/>
                <a:cs typeface="Arial" pitchFamily="34" charset="0"/>
              </a:rPr>
              <a:t> Credit </a:t>
            </a:r>
            <a:r>
              <a:rPr lang="en-US" sz="2800" b="1" dirty="0" smtClean="0">
                <a:latin typeface="Arial" pitchFamily="34" charset="0"/>
                <a:cs typeface="Arial" pitchFamily="34" charset="0"/>
              </a:rPr>
              <a:t>,</a:t>
            </a:r>
            <a:r>
              <a:rPr lang="en-US" sz="2800" b="1" dirty="0">
                <a:latin typeface="Arial" pitchFamily="34" charset="0"/>
                <a:cs typeface="Arial" pitchFamily="34" charset="0"/>
              </a:rPr>
              <a:t> </a:t>
            </a:r>
            <a:r>
              <a:rPr lang="en-US" sz="2800" b="1" dirty="0" smtClean="0">
                <a:latin typeface="Arial" pitchFamily="34" charset="0"/>
                <a:cs typeface="Arial" pitchFamily="34" charset="0"/>
              </a:rPr>
              <a:t>Currency,</a:t>
            </a:r>
            <a:r>
              <a:rPr lang="en-US" sz="2800" b="1" dirty="0">
                <a:latin typeface="Arial" pitchFamily="34" charset="0"/>
                <a:cs typeface="Arial" pitchFamily="34" charset="0"/>
              </a:rPr>
              <a:t> Liquidity &amp; Access </a:t>
            </a:r>
            <a:r>
              <a:rPr lang="en-US" sz="2800" b="1" dirty="0" smtClean="0">
                <a:latin typeface="Arial" pitchFamily="34" charset="0"/>
                <a:cs typeface="Arial" pitchFamily="34" charset="0"/>
              </a:rPr>
              <a:t>Risks </a:t>
            </a:r>
            <a:r>
              <a:rPr lang="en-GB" sz="2800" dirty="0" smtClean="0">
                <a:solidFill>
                  <a:schemeClr val="tx1"/>
                </a:solidFill>
              </a:rPr>
              <a:t>:</a:t>
            </a:r>
            <a:endParaRPr lang="en-GB" sz="2800" dirty="0">
              <a:solidFill>
                <a:schemeClr val="tx1"/>
              </a:solidFill>
            </a:endParaRPr>
          </a:p>
        </p:txBody>
      </p:sp>
      <p:sp>
        <p:nvSpPr>
          <p:cNvPr id="2" name="Rectangle 1"/>
          <p:cNvSpPr/>
          <p:nvPr/>
        </p:nvSpPr>
        <p:spPr>
          <a:xfrm>
            <a:off x="457200" y="2063260"/>
            <a:ext cx="11136924" cy="4431983"/>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endParaRPr lang="en-US" dirty="0">
              <a:latin typeface="Arial" pitchFamily="34" charset="0"/>
              <a:cs typeface="Arial" pitchFamily="34" charset="0"/>
            </a:endParaRPr>
          </a:p>
          <a:p>
            <a:r>
              <a:rPr lang="en-US" sz="1600" b="1" dirty="0">
                <a:latin typeface="Arial" pitchFamily="34" charset="0"/>
                <a:cs typeface="Arial" pitchFamily="34" charset="0"/>
              </a:rPr>
              <a:t>Interest Rate </a:t>
            </a:r>
            <a:r>
              <a:rPr lang="en-US" sz="1600" b="1" dirty="0" smtClean="0">
                <a:latin typeface="Arial" pitchFamily="34" charset="0"/>
                <a:cs typeface="Arial" pitchFamily="34" charset="0"/>
              </a:rPr>
              <a:t>Risk: Key </a:t>
            </a:r>
            <a:r>
              <a:rPr lang="en-US" sz="1600" b="1" dirty="0">
                <a:latin typeface="Arial" pitchFamily="34" charset="0"/>
                <a:cs typeface="Arial" pitchFamily="34" charset="0"/>
              </a:rPr>
              <a:t>factors in interest rate moves are The Economic </a:t>
            </a:r>
            <a:r>
              <a:rPr lang="en-US" sz="1600" b="1" dirty="0" smtClean="0">
                <a:latin typeface="Arial" pitchFamily="34" charset="0"/>
                <a:cs typeface="Arial" pitchFamily="34" charset="0"/>
              </a:rPr>
              <a:t>Cycle, Government </a:t>
            </a:r>
            <a:r>
              <a:rPr lang="en-US" sz="1600" b="1" dirty="0">
                <a:latin typeface="Arial" pitchFamily="34" charset="0"/>
                <a:cs typeface="Arial" pitchFamily="34" charset="0"/>
              </a:rPr>
              <a:t>Fiscal </a:t>
            </a:r>
            <a:r>
              <a:rPr lang="en-US" sz="1600" b="1" dirty="0" smtClean="0">
                <a:latin typeface="Arial" pitchFamily="34" charset="0"/>
                <a:cs typeface="Arial" pitchFamily="34" charset="0"/>
              </a:rPr>
              <a:t>Policy, Inflation </a:t>
            </a:r>
            <a:r>
              <a:rPr lang="en-US" sz="1600" b="1" dirty="0">
                <a:latin typeface="Arial" pitchFamily="34" charset="0"/>
                <a:cs typeface="Arial" pitchFamily="34" charset="0"/>
              </a:rPr>
              <a:t>Expectations and Preference for liquid investments</a:t>
            </a:r>
          </a:p>
          <a:p>
            <a:endParaRPr lang="en-US" sz="1600" b="1" dirty="0">
              <a:latin typeface="Arial" pitchFamily="34" charset="0"/>
              <a:cs typeface="Arial" pitchFamily="34" charset="0"/>
            </a:endParaRPr>
          </a:p>
          <a:p>
            <a:r>
              <a:rPr lang="en-US" sz="1600" b="1" dirty="0">
                <a:latin typeface="Arial" pitchFamily="34" charset="0"/>
                <a:cs typeface="Arial" pitchFamily="34" charset="0"/>
              </a:rPr>
              <a:t>Credit </a:t>
            </a:r>
            <a:r>
              <a:rPr lang="en-US" sz="1600" b="1" dirty="0" smtClean="0">
                <a:latin typeface="Arial" pitchFamily="34" charset="0"/>
                <a:cs typeface="Arial" pitchFamily="34" charset="0"/>
              </a:rPr>
              <a:t>Risk: Three </a:t>
            </a:r>
            <a:r>
              <a:rPr lang="en-US" sz="1600" b="1" dirty="0">
                <a:latin typeface="Arial" pitchFamily="34" charset="0"/>
                <a:cs typeface="Arial" pitchFamily="34" charset="0"/>
              </a:rPr>
              <a:t>types of credit risk may be categorized as Risk of </a:t>
            </a:r>
            <a:r>
              <a:rPr lang="en-US" sz="1600" b="1" dirty="0" smtClean="0">
                <a:latin typeface="Arial" pitchFamily="34" charset="0"/>
                <a:cs typeface="Arial" pitchFamily="34" charset="0"/>
              </a:rPr>
              <a:t>default, Downgrade risk, Credit </a:t>
            </a:r>
            <a:r>
              <a:rPr lang="en-US" sz="1600" b="1" dirty="0">
                <a:latin typeface="Arial" pitchFamily="34" charset="0"/>
                <a:cs typeface="Arial" pitchFamily="34" charset="0"/>
              </a:rPr>
              <a:t>spread risk.</a:t>
            </a:r>
          </a:p>
          <a:p>
            <a:endParaRPr lang="en-US" sz="1600" b="1" dirty="0">
              <a:latin typeface="Arial" pitchFamily="34" charset="0"/>
              <a:cs typeface="Arial" pitchFamily="34" charset="0"/>
            </a:endParaRPr>
          </a:p>
          <a:p>
            <a:r>
              <a:rPr lang="en-US" sz="1600" b="1" dirty="0">
                <a:latin typeface="Arial" pitchFamily="34" charset="0"/>
                <a:cs typeface="Arial" pitchFamily="34" charset="0"/>
              </a:rPr>
              <a:t>Currency </a:t>
            </a:r>
            <a:r>
              <a:rPr lang="en-US" sz="1600" b="1" dirty="0" smtClean="0">
                <a:latin typeface="Arial" pitchFamily="34" charset="0"/>
                <a:cs typeface="Arial" pitchFamily="34" charset="0"/>
              </a:rPr>
              <a:t>Risk: When </a:t>
            </a:r>
            <a:r>
              <a:rPr lang="en-US" sz="1600" b="1" dirty="0">
                <a:latin typeface="Arial" pitchFamily="34" charset="0"/>
                <a:cs typeface="Arial" pitchFamily="34" charset="0"/>
              </a:rPr>
              <a:t>investments made in overseas quoted investments by an investor, there is the risk that the currency will move adversely.</a:t>
            </a:r>
          </a:p>
          <a:p>
            <a:r>
              <a:rPr lang="en-US" sz="1600" b="1" dirty="0">
                <a:latin typeface="Arial" pitchFamily="34" charset="0"/>
                <a:cs typeface="Arial" pitchFamily="34" charset="0"/>
              </a:rPr>
              <a:t> </a:t>
            </a:r>
          </a:p>
          <a:p>
            <a:r>
              <a:rPr lang="en-US" sz="1600" b="1" dirty="0">
                <a:latin typeface="Arial" pitchFamily="34" charset="0"/>
                <a:cs typeface="Arial" pitchFamily="34" charset="0"/>
              </a:rPr>
              <a:t>Liquidity &amp; Access </a:t>
            </a:r>
            <a:r>
              <a:rPr lang="en-US" sz="1600" b="1" dirty="0" smtClean="0">
                <a:latin typeface="Arial" pitchFamily="34" charset="0"/>
                <a:cs typeface="Arial" pitchFamily="34" charset="0"/>
              </a:rPr>
              <a:t>Risk: Particularly </a:t>
            </a:r>
            <a:r>
              <a:rPr lang="en-US" sz="1600" b="1" dirty="0">
                <a:latin typeface="Arial" pitchFamily="34" charset="0"/>
                <a:cs typeface="Arial" pitchFamily="34" charset="0"/>
              </a:rPr>
              <a:t>relates to smaller companies or unit trusts with assets that are not easy to trade. Market makers protect themselves by reducing the number of shares they will trade to the minimum stipulated by the Stock Exchange in that particular company. Might be 1000 shares at 25p each!.</a:t>
            </a:r>
          </a:p>
          <a:p>
            <a:endParaRPr lang="en-US" sz="1600" b="1" dirty="0">
              <a:latin typeface="Arial" pitchFamily="34" charset="0"/>
              <a:cs typeface="Arial" pitchFamily="34" charset="0"/>
            </a:endParaRPr>
          </a:p>
          <a:p>
            <a:r>
              <a:rPr lang="en-US" sz="1600" b="1" dirty="0">
                <a:latin typeface="Arial" pitchFamily="34" charset="0"/>
                <a:cs typeface="Arial" pitchFamily="34" charset="0"/>
              </a:rPr>
              <a:t>Asset classes such as commercial property companies and private equity (for example 3i) can also be </a:t>
            </a:r>
            <a:r>
              <a:rPr lang="en-US" sz="1600" b="1" dirty="0" smtClean="0">
                <a:latin typeface="Arial" pitchFamily="34" charset="0"/>
                <a:cs typeface="Arial" pitchFamily="34" charset="0"/>
              </a:rPr>
              <a:t>vulnerable. On </a:t>
            </a:r>
            <a:r>
              <a:rPr lang="en-US" sz="1600" b="1" dirty="0">
                <a:latin typeface="Arial" pitchFamily="34" charset="0"/>
                <a:cs typeface="Arial" pitchFamily="34" charset="0"/>
              </a:rPr>
              <a:t>a wider basis, residential property can go from being reasonably liquid to illiquid in a very short space of time. Thus access to liquidity can prove difficult.</a:t>
            </a:r>
          </a:p>
          <a:p>
            <a:endParaRPr lang="en-US" sz="1200" dirty="0"/>
          </a:p>
          <a:p>
            <a:endParaRPr lang="en-US" sz="1200" dirty="0" smtClean="0"/>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274395326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272155" y="1268191"/>
            <a:ext cx="11603322" cy="490271"/>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US" sz="2800" b="1" dirty="0" smtClean="0">
                <a:latin typeface="Arial" pitchFamily="34" charset="0"/>
                <a:cs typeface="Arial" pitchFamily="34" charset="0"/>
              </a:rPr>
              <a:t>Event ,</a:t>
            </a:r>
            <a:r>
              <a:rPr lang="en-US" sz="2800" b="1" dirty="0">
                <a:latin typeface="Arial" pitchFamily="34" charset="0"/>
                <a:cs typeface="Arial" pitchFamily="34" charset="0"/>
              </a:rPr>
              <a:t> </a:t>
            </a:r>
            <a:r>
              <a:rPr lang="en-US" sz="2800" b="1" dirty="0" smtClean="0">
                <a:latin typeface="Arial" pitchFamily="34" charset="0"/>
                <a:cs typeface="Arial" pitchFamily="34" charset="0"/>
              </a:rPr>
              <a:t>Political ,</a:t>
            </a:r>
            <a:r>
              <a:rPr lang="en-US" sz="2800" b="1" dirty="0">
                <a:latin typeface="Arial" pitchFamily="34" charset="0"/>
                <a:cs typeface="Arial" pitchFamily="34" charset="0"/>
              </a:rPr>
              <a:t> </a:t>
            </a:r>
            <a:r>
              <a:rPr lang="en-US" sz="2800" b="1" dirty="0" smtClean="0">
                <a:latin typeface="Arial" pitchFamily="34" charset="0"/>
                <a:cs typeface="Arial" pitchFamily="34" charset="0"/>
              </a:rPr>
              <a:t>Currency, Liquidity &amp; Access Risks </a:t>
            </a:r>
            <a:r>
              <a:rPr lang="en-GB" sz="2800" dirty="0" smtClean="0">
                <a:solidFill>
                  <a:schemeClr val="tx1"/>
                </a:solidFill>
              </a:rPr>
              <a:t>:</a:t>
            </a:r>
            <a:endParaRPr lang="en-GB" sz="2800" dirty="0">
              <a:solidFill>
                <a:schemeClr val="tx1"/>
              </a:solidFill>
            </a:endParaRPr>
          </a:p>
        </p:txBody>
      </p:sp>
      <p:sp>
        <p:nvSpPr>
          <p:cNvPr id="2" name="Rectangle 1"/>
          <p:cNvSpPr/>
          <p:nvPr/>
        </p:nvSpPr>
        <p:spPr>
          <a:xfrm>
            <a:off x="272155" y="1758462"/>
            <a:ext cx="11603322" cy="4585871"/>
          </a:xfrm>
          <a:prstGeom prst="rect">
            <a:avLst/>
          </a:prstGeom>
          <a:solidFill>
            <a:srgbClr val="FFFF00"/>
          </a:solidFill>
        </p:spPr>
        <p:style>
          <a:lnRef idx="1">
            <a:schemeClr val="accent4"/>
          </a:lnRef>
          <a:fillRef idx="2">
            <a:schemeClr val="accent4"/>
          </a:fillRef>
          <a:effectRef idx="1">
            <a:schemeClr val="accent4"/>
          </a:effectRef>
          <a:fontRef idx="minor">
            <a:schemeClr val="dk1"/>
          </a:fontRef>
        </p:style>
        <p:txBody>
          <a:bodyPr wrap="square">
            <a:spAutoFit/>
          </a:bodyPr>
          <a:lstStyle/>
          <a:p>
            <a:r>
              <a:rPr lang="en-US" sz="2000" b="1" dirty="0" smtClean="0"/>
              <a:t>Event </a:t>
            </a:r>
            <a:r>
              <a:rPr lang="en-US" sz="2000" b="1" dirty="0"/>
              <a:t>Risk Examples:</a:t>
            </a:r>
            <a:r>
              <a:rPr lang="en-US" sz="2000" dirty="0"/>
              <a:t>9/11,Earthquake in Japan,Industrial </a:t>
            </a:r>
            <a:r>
              <a:rPr lang="en-US" sz="2000" dirty="0" smtClean="0"/>
              <a:t>Accident. Some </a:t>
            </a:r>
            <a:r>
              <a:rPr lang="en-US" sz="2000" dirty="0"/>
              <a:t>companies are unable to pay their full dividend  due to an unexpected </a:t>
            </a:r>
            <a:r>
              <a:rPr lang="en-US" sz="2000" dirty="0" smtClean="0"/>
              <a:t> event </a:t>
            </a:r>
            <a:r>
              <a:rPr lang="en-US" sz="2000" dirty="0"/>
              <a:t>causing downfall but it could happen as a result of a natural disaster, a corporate </a:t>
            </a:r>
            <a:r>
              <a:rPr lang="en-US" sz="2000" dirty="0" smtClean="0"/>
              <a:t> change </a:t>
            </a:r>
            <a:r>
              <a:rPr lang="en-US" sz="2000" dirty="0"/>
              <a:t>or a regulatory </a:t>
            </a:r>
            <a:r>
              <a:rPr lang="en-US" sz="2000" dirty="0" smtClean="0"/>
              <a:t>changes </a:t>
            </a:r>
            <a:r>
              <a:rPr lang="en-US" sz="2000" dirty="0"/>
              <a:t>in their polies and formulations.</a:t>
            </a:r>
          </a:p>
          <a:p>
            <a:r>
              <a:rPr lang="en-US" sz="2000" b="1" dirty="0" smtClean="0"/>
              <a:t>Political Risk: </a:t>
            </a:r>
            <a:r>
              <a:rPr lang="en-US" sz="2000" dirty="0" smtClean="0"/>
              <a:t>Change </a:t>
            </a:r>
            <a:r>
              <a:rPr lang="en-US" sz="2000" dirty="0"/>
              <a:t>of government creating new fiscal and monetary </a:t>
            </a:r>
            <a:r>
              <a:rPr lang="en-US" sz="2000" dirty="0" smtClean="0"/>
              <a:t>policies, Quantitative Easing, Change </a:t>
            </a:r>
            <a:r>
              <a:rPr lang="en-US" sz="2000" dirty="0"/>
              <a:t>in taxation system,Nationalisation or confiscation of </a:t>
            </a:r>
            <a:r>
              <a:rPr lang="en-US" sz="2000" dirty="0" smtClean="0"/>
              <a:t>assets, Corruption.</a:t>
            </a:r>
          </a:p>
          <a:p>
            <a:r>
              <a:rPr lang="en-US" sz="2000" b="1" dirty="0" smtClean="0"/>
              <a:t>Operational </a:t>
            </a:r>
            <a:r>
              <a:rPr lang="en-US" sz="2000" b="1" dirty="0"/>
              <a:t>Risk (including fraud &amp; counterparty risk):</a:t>
            </a:r>
            <a:r>
              <a:rPr lang="en-US" sz="2000" dirty="0"/>
              <a:t>These are risks that lead to a fall in value resulting in an investor not meeting his/her risk and return </a:t>
            </a:r>
            <a:r>
              <a:rPr lang="en-US" sz="2000" dirty="0" smtClean="0"/>
              <a:t>objectives. Operational </a:t>
            </a:r>
            <a:r>
              <a:rPr lang="en-US" sz="2000" dirty="0"/>
              <a:t>risk looks at risks that arise from the investment </a:t>
            </a:r>
            <a:r>
              <a:rPr lang="en-US" sz="2000" dirty="0" smtClean="0"/>
              <a:t>process. These </a:t>
            </a:r>
            <a:r>
              <a:rPr lang="en-US" sz="2000" dirty="0"/>
              <a:t>include:</a:t>
            </a:r>
          </a:p>
          <a:p>
            <a:r>
              <a:rPr lang="en-US" sz="1600" dirty="0"/>
              <a:t>Counterparty/Settlement Risk - the counterparty (often institutional), to a transaction may fail to </a:t>
            </a:r>
            <a:r>
              <a:rPr lang="en-US" sz="1600" dirty="0" smtClean="0"/>
              <a:t>settle</a:t>
            </a:r>
            <a:endParaRPr lang="en-US" sz="1600" dirty="0"/>
          </a:p>
          <a:p>
            <a:r>
              <a:rPr lang="en-US" sz="1600" dirty="0"/>
              <a:t>Fraud – internal or external – misappropriation of funds – </a:t>
            </a:r>
            <a:r>
              <a:rPr lang="en-US" sz="1600" dirty="0" err="1"/>
              <a:t>Keydata</a:t>
            </a:r>
            <a:r>
              <a:rPr lang="en-US" sz="1600" dirty="0"/>
              <a:t> - Madoff</a:t>
            </a:r>
          </a:p>
          <a:p>
            <a:r>
              <a:rPr lang="en-US" sz="1600" dirty="0"/>
              <a:t>Misrepresentation – misleading reports &amp; valuations (tend to come to light in a recession)</a:t>
            </a:r>
          </a:p>
          <a:p>
            <a:r>
              <a:rPr lang="en-US" sz="1600" dirty="0"/>
              <a:t>System Failure</a:t>
            </a:r>
          </a:p>
          <a:p>
            <a:r>
              <a:rPr lang="en-US" sz="1600" dirty="0"/>
              <a:t>Trading within institutions – trading errors and </a:t>
            </a:r>
            <a:r>
              <a:rPr lang="en-US" sz="1600" dirty="0" smtClean="0"/>
              <a:t>unauthorized </a:t>
            </a:r>
            <a:r>
              <a:rPr lang="en-US" sz="1600" dirty="0"/>
              <a:t>trading </a:t>
            </a:r>
          </a:p>
          <a:p>
            <a:r>
              <a:rPr lang="en-US" sz="1600" dirty="0"/>
              <a:t>Staff errors </a:t>
            </a:r>
          </a:p>
          <a:p>
            <a:r>
              <a:rPr lang="en-US" sz="1600" dirty="0"/>
              <a:t>Regulatory (fines,Sanctions,Delisting</a:t>
            </a:r>
            <a:r>
              <a:rPr lang="en-US" sz="1600" dirty="0" smtClean="0"/>
              <a:t>)</a:t>
            </a:r>
            <a:endParaRPr lang="en-US" sz="1600" dirty="0"/>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73544016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457199" y="1268191"/>
            <a:ext cx="10879016"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US" sz="2800" b="1" dirty="0" smtClean="0">
                <a:latin typeface="Arial" pitchFamily="34" charset="0"/>
                <a:cs typeface="Arial" pitchFamily="34" charset="0"/>
              </a:rPr>
              <a:t>Gearing Risks &amp; The risk of Leverage</a:t>
            </a:r>
            <a:r>
              <a:rPr lang="en-GB" sz="2800" dirty="0" smtClean="0">
                <a:solidFill>
                  <a:schemeClr val="tx1"/>
                </a:solidFill>
              </a:rPr>
              <a:t>: </a:t>
            </a:r>
            <a:endParaRPr lang="en-GB" sz="2800" dirty="0">
              <a:solidFill>
                <a:schemeClr val="tx1"/>
              </a:solidFill>
            </a:endParaRPr>
          </a:p>
        </p:txBody>
      </p:sp>
      <p:sp>
        <p:nvSpPr>
          <p:cNvPr id="2" name="Rectangle 1"/>
          <p:cNvSpPr/>
          <p:nvPr/>
        </p:nvSpPr>
        <p:spPr>
          <a:xfrm>
            <a:off x="457200" y="2063260"/>
            <a:ext cx="11136924" cy="3416320"/>
          </a:xfrm>
          <a:prstGeom prst="rect">
            <a:avLst/>
          </a:prstGeom>
          <a:solidFill>
            <a:schemeClr val="accent3">
              <a:lumMod val="20000"/>
              <a:lumOff val="80000"/>
            </a:schemeClr>
          </a:solidFill>
          <a:ln>
            <a:solidFill>
              <a:srgbClr val="92D050"/>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a:latin typeface="Arial" pitchFamily="34" charset="0"/>
                <a:cs typeface="Arial" pitchFamily="34" charset="0"/>
              </a:rPr>
              <a:t>Type of risk which involves either borrowing funds to increase the amount </a:t>
            </a:r>
          </a:p>
          <a:p>
            <a:r>
              <a:rPr lang="en-US" dirty="0">
                <a:latin typeface="Arial" pitchFamily="34" charset="0"/>
                <a:cs typeface="Arial" pitchFamily="34" charset="0"/>
              </a:rPr>
              <a:t>available for investment or buying an investment such as an investment </a:t>
            </a:r>
          </a:p>
          <a:p>
            <a:r>
              <a:rPr lang="en-US" dirty="0">
                <a:latin typeface="Arial" pitchFamily="34" charset="0"/>
                <a:cs typeface="Arial" pitchFamily="34" charset="0"/>
              </a:rPr>
              <a:t>trust warrant which will react by a greater percentage than the underlying </a:t>
            </a:r>
          </a:p>
          <a:p>
            <a:r>
              <a:rPr lang="en-US" dirty="0">
                <a:latin typeface="Arial" pitchFamily="34" charset="0"/>
                <a:cs typeface="Arial" pitchFamily="34" charset="0"/>
              </a:rPr>
              <a:t>investment. Options, CFDs and other derivatives have the same geared </a:t>
            </a:r>
          </a:p>
          <a:p>
            <a:r>
              <a:rPr lang="en-US" dirty="0">
                <a:latin typeface="Arial" pitchFamily="34" charset="0"/>
                <a:cs typeface="Arial" pitchFamily="34" charset="0"/>
              </a:rPr>
              <a:t>risk elements.</a:t>
            </a:r>
          </a:p>
          <a:p>
            <a:r>
              <a:rPr lang="en-US" dirty="0">
                <a:latin typeface="Arial" pitchFamily="34" charset="0"/>
                <a:cs typeface="Arial" pitchFamily="34" charset="0"/>
              </a:rPr>
              <a:t> </a:t>
            </a:r>
          </a:p>
          <a:p>
            <a:r>
              <a:rPr lang="en-US" dirty="0">
                <a:latin typeface="Arial" pitchFamily="34" charset="0"/>
                <a:cs typeface="Arial" pitchFamily="34" charset="0"/>
              </a:rPr>
              <a:t>Investor has £2500 to invest</a:t>
            </a:r>
          </a:p>
          <a:p>
            <a:r>
              <a:rPr lang="en-US" dirty="0">
                <a:latin typeface="Arial" pitchFamily="34" charset="0"/>
                <a:cs typeface="Arial" pitchFamily="34" charset="0"/>
              </a:rPr>
              <a:t>Sure investment is going to rise so borrows £2500 and invests £5000</a:t>
            </a:r>
          </a:p>
          <a:p>
            <a:r>
              <a:rPr lang="en-US" dirty="0">
                <a:latin typeface="Arial" pitchFamily="34" charset="0"/>
                <a:cs typeface="Arial" pitchFamily="34" charset="0"/>
              </a:rPr>
              <a:t>Shares rise 50% so sell for £7500 and repays loan</a:t>
            </a:r>
          </a:p>
          <a:p>
            <a:r>
              <a:rPr lang="en-US" dirty="0">
                <a:latin typeface="Arial" pitchFamily="34" charset="0"/>
                <a:cs typeface="Arial" pitchFamily="34" charset="0"/>
              </a:rPr>
              <a:t>Percentage profit 100% less loan costs.</a:t>
            </a:r>
          </a:p>
          <a:p>
            <a:endParaRPr lang="en-US" dirty="0">
              <a:latin typeface="Arial" pitchFamily="34" charset="0"/>
              <a:cs typeface="Arial" pitchFamily="34" charset="0"/>
            </a:endParaRPr>
          </a:p>
          <a:p>
            <a:r>
              <a:rPr lang="en-US" dirty="0">
                <a:latin typeface="Arial" pitchFamily="34" charset="0"/>
                <a:cs typeface="Arial" pitchFamily="34" charset="0"/>
              </a:rPr>
              <a:t>However, if shares fall 50% investment wiped out plus costs of loan.</a:t>
            </a:r>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150054529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457199" y="1268191"/>
            <a:ext cx="10879016"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US" sz="2800" b="1" dirty="0">
                <a:latin typeface="Arial" pitchFamily="34" charset="0"/>
                <a:cs typeface="Arial" pitchFamily="34" charset="0"/>
              </a:rPr>
              <a:t>Key points on </a:t>
            </a:r>
            <a:r>
              <a:rPr lang="en-US" sz="2800" b="1" dirty="0" smtClean="0">
                <a:latin typeface="Arial" pitchFamily="34" charset="0"/>
                <a:cs typeface="Arial" pitchFamily="34" charset="0"/>
              </a:rPr>
              <a:t>risks Mitigation</a:t>
            </a:r>
            <a:r>
              <a:rPr lang="en-GB" sz="2800" dirty="0" smtClean="0">
                <a:solidFill>
                  <a:schemeClr val="tx1"/>
                </a:solidFill>
              </a:rPr>
              <a:t>: </a:t>
            </a:r>
            <a:endParaRPr lang="en-GB" sz="2800" dirty="0">
              <a:solidFill>
                <a:schemeClr val="tx1"/>
              </a:solidFill>
            </a:endParaRPr>
          </a:p>
        </p:txBody>
      </p:sp>
      <p:sp>
        <p:nvSpPr>
          <p:cNvPr id="2" name="Rectangle 1"/>
          <p:cNvSpPr/>
          <p:nvPr/>
        </p:nvSpPr>
        <p:spPr>
          <a:xfrm>
            <a:off x="457200" y="2063260"/>
            <a:ext cx="11136924" cy="4247317"/>
          </a:xfrm>
          <a:prstGeom prst="rect">
            <a:avLst/>
          </a:prstGeom>
          <a:solidFill>
            <a:schemeClr val="accent3">
              <a:lumMod val="20000"/>
              <a:lumOff val="80000"/>
            </a:schemeClr>
          </a:solidFill>
          <a:ln>
            <a:solidFill>
              <a:srgbClr val="92D050"/>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a:latin typeface="Arial" pitchFamily="34" charset="0"/>
                <a:cs typeface="Arial" pitchFamily="34" charset="0"/>
              </a:rPr>
              <a:t>Market </a:t>
            </a:r>
            <a:r>
              <a:rPr lang="en-US" dirty="0" smtClean="0">
                <a:latin typeface="Arial" pitchFamily="34" charset="0"/>
                <a:cs typeface="Arial" pitchFamily="34" charset="0"/>
              </a:rPr>
              <a:t>Timing: Timing </a:t>
            </a:r>
            <a:r>
              <a:rPr lang="en-US" dirty="0">
                <a:latin typeface="Arial" pitchFamily="34" charset="0"/>
                <a:cs typeface="Arial" pitchFamily="34" charset="0"/>
              </a:rPr>
              <a:t>and timescales are very important but very hard to predict short term movements. Luck is a factor whether you like to admit it or not. Essential to ensure the client understands that, if a long term investor rather than a short term trader, they need to be able to ‘ride out’ any volatility if investing in these markets.</a:t>
            </a:r>
            <a:endParaRPr lang="en-US" dirty="0" smtClean="0">
              <a:latin typeface="Arial" pitchFamily="34" charset="0"/>
              <a:cs typeface="Arial" pitchFamily="34" charset="0"/>
            </a:endParaRPr>
          </a:p>
          <a:p>
            <a:endParaRPr lang="en-US" dirty="0">
              <a:latin typeface="Arial" pitchFamily="34" charset="0"/>
              <a:cs typeface="Arial" pitchFamily="34" charset="0"/>
            </a:endParaRPr>
          </a:p>
          <a:p>
            <a:r>
              <a:rPr lang="en-US" dirty="0" smtClean="0">
                <a:latin typeface="Arial" pitchFamily="34" charset="0"/>
                <a:cs typeface="Arial" pitchFamily="34" charset="0"/>
              </a:rPr>
              <a:t>Systematic </a:t>
            </a:r>
            <a:r>
              <a:rPr lang="en-US" dirty="0">
                <a:latin typeface="Arial" pitchFamily="34" charset="0"/>
                <a:cs typeface="Arial" pitchFamily="34" charset="0"/>
              </a:rPr>
              <a:t>Risk is market risk whereas unsystematic risk refers to specific risk, or investment specific risk.</a:t>
            </a:r>
          </a:p>
          <a:p>
            <a:endParaRPr lang="en-US" dirty="0">
              <a:latin typeface="Arial" pitchFamily="34" charset="0"/>
              <a:cs typeface="Arial" pitchFamily="34" charset="0"/>
            </a:endParaRPr>
          </a:p>
          <a:p>
            <a:r>
              <a:rPr lang="en-US" dirty="0">
                <a:latin typeface="Arial" pitchFamily="34" charset="0"/>
                <a:cs typeface="Arial" pitchFamily="34" charset="0"/>
              </a:rPr>
              <a:t>Inflation is a major risk for investors particularly those invested in cash deposits or fixed interest securities which are not index- linked. Real assets such as property and equities can provide some inflation protection.</a:t>
            </a:r>
          </a:p>
          <a:p>
            <a:endParaRPr lang="en-US" dirty="0">
              <a:latin typeface="Arial" pitchFamily="34" charset="0"/>
              <a:cs typeface="Arial" pitchFamily="34" charset="0"/>
            </a:endParaRPr>
          </a:p>
          <a:p>
            <a:r>
              <a:rPr lang="en-US" dirty="0">
                <a:latin typeface="Arial" pitchFamily="34" charset="0"/>
                <a:cs typeface="Arial" pitchFamily="34" charset="0"/>
              </a:rPr>
              <a:t>Interest Rate risk is measured by duration, fixed interest securities will lose value when rates rise and vice versa. Fixed interest investments are also subject to credit risk.</a:t>
            </a:r>
          </a:p>
          <a:p>
            <a:endParaRPr lang="en-US" dirty="0">
              <a:latin typeface="Arial" pitchFamily="34" charset="0"/>
              <a:cs typeface="Arial" pitchFamily="34" charset="0"/>
            </a:endParaRPr>
          </a:p>
          <a:p>
            <a:r>
              <a:rPr lang="en-US" dirty="0">
                <a:latin typeface="Arial" pitchFamily="34" charset="0"/>
                <a:cs typeface="Arial" pitchFamily="34" charset="0"/>
              </a:rPr>
              <a:t>Investors buying outside their base currency are taking on currency risk.</a:t>
            </a:r>
          </a:p>
          <a:p>
            <a:r>
              <a:rPr lang="en-US" dirty="0" smtClean="0">
                <a:latin typeface="Arial" pitchFamily="34" charset="0"/>
                <a:cs typeface="Arial" pitchFamily="34" charset="0"/>
              </a:rPr>
              <a:t>Other </a:t>
            </a:r>
            <a:r>
              <a:rPr lang="en-US" dirty="0">
                <a:latin typeface="Arial" pitchFamily="34" charset="0"/>
                <a:cs typeface="Arial" pitchFamily="34" charset="0"/>
              </a:rPr>
              <a:t>main risks are political, event, liquidity and operational </a:t>
            </a:r>
            <a:r>
              <a:rPr lang="en-US" dirty="0" smtClean="0">
                <a:latin typeface="Arial" pitchFamily="34" charset="0"/>
                <a:cs typeface="Arial" pitchFamily="34" charset="0"/>
              </a:rPr>
              <a:t>risk also need to be taken care.</a:t>
            </a:r>
            <a:endParaRPr lang="en-US" dirty="0">
              <a:latin typeface="Arial" pitchFamily="34" charset="0"/>
              <a:cs typeface="Arial" pitchFamily="34" charset="0"/>
            </a:endParaRPr>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417947385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457199" y="1268191"/>
            <a:ext cx="10879016" cy="67710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US" sz="2800" b="1" dirty="0">
                <a:solidFill>
                  <a:srgbClr val="F5F5F5"/>
                </a:solidFill>
                <a:latin typeface="Arial" pitchFamily="34" charset="0"/>
                <a:cs typeface="Arial" pitchFamily="34" charset="0"/>
              </a:rPr>
              <a:t>Key points on </a:t>
            </a:r>
            <a:r>
              <a:rPr lang="en-US" sz="2800" b="1" dirty="0" smtClean="0">
                <a:solidFill>
                  <a:srgbClr val="F5F5F5"/>
                </a:solidFill>
                <a:latin typeface="Arial" pitchFamily="34" charset="0"/>
                <a:cs typeface="Arial" pitchFamily="34" charset="0"/>
              </a:rPr>
              <a:t>risks Mitigation</a:t>
            </a:r>
            <a:r>
              <a:rPr lang="en-GB" sz="2800" dirty="0" smtClean="0">
                <a:solidFill>
                  <a:srgbClr val="F5F5F5"/>
                </a:solidFill>
              </a:rPr>
              <a:t>:Diversification </a:t>
            </a:r>
            <a:endParaRPr lang="en-GB" sz="2800" dirty="0">
              <a:solidFill>
                <a:srgbClr val="F5F5F5"/>
              </a:solidFill>
            </a:endParaRPr>
          </a:p>
        </p:txBody>
      </p:sp>
      <p:sp>
        <p:nvSpPr>
          <p:cNvPr id="2" name="Rectangle 1"/>
          <p:cNvSpPr/>
          <p:nvPr/>
        </p:nvSpPr>
        <p:spPr>
          <a:xfrm>
            <a:off x="490949" y="2063260"/>
            <a:ext cx="11136924" cy="4247317"/>
          </a:xfrm>
          <a:prstGeom prst="rect">
            <a:avLst/>
          </a:prstGeom>
          <a:solidFill>
            <a:schemeClr val="accent3">
              <a:lumMod val="20000"/>
              <a:lumOff val="80000"/>
            </a:schemeClr>
          </a:solidFill>
          <a:ln>
            <a:solidFill>
              <a:srgbClr val="92D050"/>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smtClean="0">
                <a:latin typeface="Arial" pitchFamily="34" charset="0"/>
                <a:cs typeface="Arial" pitchFamily="34" charset="0"/>
              </a:rPr>
              <a:t>Diversification </a:t>
            </a:r>
            <a:r>
              <a:rPr lang="en-US" dirty="0">
                <a:latin typeface="Arial" pitchFamily="34" charset="0"/>
                <a:cs typeface="Arial" pitchFamily="34" charset="0"/>
              </a:rPr>
              <a:t>refers to combining risky investments in a way that reduces the overall risk of a portfolio.</a:t>
            </a:r>
          </a:p>
          <a:p>
            <a:r>
              <a:rPr lang="en-US" dirty="0">
                <a:latin typeface="Arial" pitchFamily="34" charset="0"/>
                <a:cs typeface="Arial" pitchFamily="34" charset="0"/>
              </a:rPr>
              <a:t>Diversification can be carried out at the asset class or geographical level or by holding a diversified portfolio of securities within a single market</a:t>
            </a:r>
            <a:r>
              <a:rPr lang="en-US" dirty="0" smtClean="0">
                <a:latin typeface="Arial" pitchFamily="34" charset="0"/>
                <a:cs typeface="Arial" pitchFamily="34" charset="0"/>
              </a:rPr>
              <a:t>.</a:t>
            </a:r>
          </a:p>
          <a:p>
            <a:endParaRPr lang="en-US" dirty="0">
              <a:latin typeface="Arial" pitchFamily="34" charset="0"/>
              <a:cs typeface="Arial" pitchFamily="34" charset="0"/>
            </a:endParaRPr>
          </a:p>
          <a:p>
            <a:r>
              <a:rPr lang="en-US" dirty="0">
                <a:latin typeface="Arial" pitchFamily="34" charset="0"/>
                <a:cs typeface="Arial" pitchFamily="34" charset="0"/>
              </a:rPr>
              <a:t>Diversification can come in various forms</a:t>
            </a:r>
            <a:r>
              <a:rPr lang="en-US" dirty="0" smtClean="0">
                <a:latin typeface="Arial" pitchFamily="34" charset="0"/>
                <a:cs typeface="Arial" pitchFamily="34" charset="0"/>
              </a:rPr>
              <a:t>:</a:t>
            </a:r>
          </a:p>
          <a:p>
            <a:endParaRPr lang="en-US" dirty="0">
              <a:latin typeface="Arial" pitchFamily="34" charset="0"/>
              <a:cs typeface="Arial" pitchFamily="34" charset="0"/>
            </a:endParaRPr>
          </a:p>
          <a:p>
            <a:r>
              <a:rPr lang="en-US" dirty="0">
                <a:latin typeface="Arial" pitchFamily="34" charset="0"/>
                <a:cs typeface="Arial" pitchFamily="34" charset="0"/>
              </a:rPr>
              <a:t>Different Asset classes can be held in portfolio – different betas to smooth out returns</a:t>
            </a:r>
            <a:r>
              <a:rPr lang="en-US" dirty="0" smtClean="0">
                <a:latin typeface="Arial" pitchFamily="34" charset="0"/>
                <a:cs typeface="Arial" pitchFamily="34" charset="0"/>
              </a:rPr>
              <a:t>.</a:t>
            </a:r>
          </a:p>
          <a:p>
            <a:endParaRPr lang="en-US" dirty="0">
              <a:latin typeface="Arial" pitchFamily="34" charset="0"/>
              <a:cs typeface="Arial" pitchFamily="34" charset="0"/>
            </a:endParaRPr>
          </a:p>
          <a:p>
            <a:r>
              <a:rPr lang="en-US" dirty="0">
                <a:latin typeface="Arial" pitchFamily="34" charset="0"/>
                <a:cs typeface="Arial" pitchFamily="34" charset="0"/>
              </a:rPr>
              <a:t>Equity investment spread over world markets. Individual stock markets do not always move in the same direction although correlation has increased in recent years</a:t>
            </a:r>
            <a:r>
              <a:rPr lang="en-US" dirty="0" smtClean="0">
                <a:latin typeface="Arial" pitchFamily="34" charset="0"/>
                <a:cs typeface="Arial" pitchFamily="34" charset="0"/>
              </a:rPr>
              <a:t>.</a:t>
            </a:r>
          </a:p>
          <a:p>
            <a:endParaRPr lang="en-US" dirty="0">
              <a:latin typeface="Arial" pitchFamily="34" charset="0"/>
              <a:cs typeface="Arial" pitchFamily="34" charset="0"/>
            </a:endParaRPr>
          </a:p>
          <a:p>
            <a:r>
              <a:rPr lang="en-US" dirty="0" smtClean="0">
                <a:latin typeface="Arial" pitchFamily="34" charset="0"/>
                <a:cs typeface="Arial" pitchFamily="34" charset="0"/>
              </a:rPr>
              <a:t>Use </a:t>
            </a:r>
            <a:r>
              <a:rPr lang="en-US" dirty="0">
                <a:latin typeface="Arial" pitchFamily="34" charset="0"/>
                <a:cs typeface="Arial" pitchFamily="34" charset="0"/>
              </a:rPr>
              <a:t>collective investments rather than individual companies</a:t>
            </a:r>
            <a:r>
              <a:rPr lang="en-US" dirty="0" smtClean="0">
                <a:latin typeface="Arial" pitchFamily="34" charset="0"/>
                <a:cs typeface="Arial" pitchFamily="34" charset="0"/>
              </a:rPr>
              <a:t>.</a:t>
            </a:r>
          </a:p>
          <a:p>
            <a:endParaRPr lang="en-US" dirty="0">
              <a:latin typeface="Arial" pitchFamily="34" charset="0"/>
              <a:cs typeface="Arial" pitchFamily="34" charset="0"/>
            </a:endParaRPr>
          </a:p>
          <a:p>
            <a:r>
              <a:rPr lang="en-US" dirty="0" smtClean="0">
                <a:latin typeface="Arial" pitchFamily="34" charset="0"/>
                <a:cs typeface="Arial" pitchFamily="34" charset="0"/>
              </a:rPr>
              <a:t>Spread </a:t>
            </a:r>
            <a:r>
              <a:rPr lang="en-US" dirty="0">
                <a:latin typeface="Arial" pitchFamily="34" charset="0"/>
                <a:cs typeface="Arial" pitchFamily="34" charset="0"/>
              </a:rPr>
              <a:t>equity investment across the market to avoid reliance on any one sector </a:t>
            </a:r>
            <a:r>
              <a:rPr lang="en-US" dirty="0" smtClean="0">
                <a:latin typeface="Arial" pitchFamily="34" charset="0"/>
                <a:cs typeface="Arial" pitchFamily="34" charset="0"/>
              </a:rPr>
              <a:t>(i.e., </a:t>
            </a:r>
            <a:r>
              <a:rPr lang="en-US" dirty="0">
                <a:latin typeface="Arial" pitchFamily="34" charset="0"/>
                <a:cs typeface="Arial" pitchFamily="34" charset="0"/>
              </a:rPr>
              <a:t>Banks). </a:t>
            </a:r>
            <a:endParaRPr lang="en-US" dirty="0" smtClean="0">
              <a:latin typeface="Arial" pitchFamily="34" charset="0"/>
              <a:cs typeface="Arial" pitchFamily="34" charset="0"/>
            </a:endParaRPr>
          </a:p>
          <a:p>
            <a:endParaRPr lang="en-US" dirty="0">
              <a:latin typeface="Arial" pitchFamily="34" charset="0"/>
              <a:cs typeface="Arial" pitchFamily="34" charset="0"/>
            </a:endParaRPr>
          </a:p>
        </p:txBody>
      </p:sp>
      <p:sp>
        <p:nvSpPr>
          <p:cNvPr id="3" name="Rectangle 2"/>
          <p:cNvSpPr/>
          <p:nvPr/>
        </p:nvSpPr>
        <p:spPr>
          <a:xfrm>
            <a:off x="457199" y="4639380"/>
            <a:ext cx="184731" cy="369332"/>
          </a:xfrm>
          <a:prstGeom prst="rect">
            <a:avLst/>
          </a:prstGeom>
        </p:spPr>
        <p:txBody>
          <a:bodyPr wrap="none">
            <a:spAutoFit/>
          </a:bodyPr>
          <a:lstStyle/>
          <a:p>
            <a:endParaRPr lang="en-US" dirty="0"/>
          </a:p>
        </p:txBody>
      </p:sp>
      <p:sp>
        <p:nvSpPr>
          <p:cNvPr id="7" name="Rectangle 6"/>
          <p:cNvSpPr/>
          <p:nvPr/>
        </p:nvSpPr>
        <p:spPr>
          <a:xfrm>
            <a:off x="272154" y="4922076"/>
            <a:ext cx="11415753" cy="369332"/>
          </a:xfrm>
          <a:prstGeom prst="rect">
            <a:avLst/>
          </a:prstGeom>
        </p:spPr>
        <p:txBody>
          <a:bodyPr wrap="square">
            <a:spAutoFit/>
          </a:bodyPr>
          <a:lstStyle/>
          <a:p>
            <a:endParaRPr lang="en-US" dirty="0"/>
          </a:p>
        </p:txBody>
      </p:sp>
    </p:spTree>
    <p:extLst>
      <p:ext uri="{BB962C8B-B14F-4D97-AF65-F5344CB8AC3E}">
        <p14:creationId xmlns:p14="http://schemas.microsoft.com/office/powerpoint/2010/main" val="319306929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04801" y="1293917"/>
            <a:ext cx="11371384" cy="4524315"/>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b="1" dirty="0"/>
              <a:t>M</a:t>
            </a:r>
            <a:r>
              <a:rPr lang="en-US" b="1" dirty="0" smtClean="0"/>
              <a:t>aximizing </a:t>
            </a:r>
            <a:r>
              <a:rPr lang="en-US" b="1" dirty="0"/>
              <a:t>R</a:t>
            </a:r>
            <a:r>
              <a:rPr lang="en-US" b="1" dirty="0" smtClean="0"/>
              <a:t>eturns:</a:t>
            </a:r>
          </a:p>
          <a:p>
            <a:r>
              <a:rPr lang="en-US" dirty="0" smtClean="0"/>
              <a:t>As </a:t>
            </a:r>
            <a:r>
              <a:rPr lang="en-US" dirty="0"/>
              <a:t>an investor you want to maximize the returns for a given level of </a:t>
            </a:r>
            <a:r>
              <a:rPr lang="en-US" dirty="0" smtClean="0"/>
              <a:t>risk. The </a:t>
            </a:r>
            <a:r>
              <a:rPr lang="en-US" dirty="0"/>
              <a:t>relationship between the returns for the different assets in the portfolio is </a:t>
            </a:r>
            <a:r>
              <a:rPr lang="en-US" dirty="0" smtClean="0"/>
              <a:t>important. A </a:t>
            </a:r>
            <a:r>
              <a:rPr lang="en-US" dirty="0"/>
              <a:t>good portfolio is not simply a collection of individually good investments</a:t>
            </a:r>
            <a:r>
              <a:rPr lang="en-US" dirty="0" smtClean="0"/>
              <a:t>.</a:t>
            </a:r>
          </a:p>
          <a:p>
            <a:endParaRPr lang="en-US" b="1" dirty="0"/>
          </a:p>
          <a:p>
            <a:r>
              <a:rPr lang="en-US" b="1" dirty="0"/>
              <a:t>Risk Aversion:</a:t>
            </a:r>
          </a:p>
          <a:p>
            <a:endParaRPr lang="en-US" b="1" dirty="0"/>
          </a:p>
          <a:p>
            <a:r>
              <a:rPr lang="en-US" dirty="0"/>
              <a:t>Given a choice between two assets with equal rates of return, most investors will select the asset with the lower level of </a:t>
            </a:r>
            <a:r>
              <a:rPr lang="en-US" dirty="0" smtClean="0"/>
              <a:t>risk. Risk </a:t>
            </a:r>
            <a:r>
              <a:rPr lang="en-US" dirty="0"/>
              <a:t>aversion is a consequence of decreasing marginal utility of consumption</a:t>
            </a:r>
            <a:r>
              <a:rPr lang="en-US" dirty="0" smtClean="0"/>
              <a:t>.</a:t>
            </a:r>
          </a:p>
          <a:p>
            <a:endParaRPr lang="en-US" b="1" dirty="0"/>
          </a:p>
          <a:p>
            <a:r>
              <a:rPr lang="en-US" b="1" i="1" dirty="0" smtClean="0"/>
              <a:t>In a nutshell we can conclude that modern investors want maximum returns and minimal risks. Having defined the problem statement we will explore various possibilities </a:t>
            </a:r>
            <a:r>
              <a:rPr lang="en-US" b="1" i="1" dirty="0"/>
              <a:t>starting with Markowitz Portfolio </a:t>
            </a:r>
            <a:r>
              <a:rPr lang="en-US" b="1" i="1" dirty="0" smtClean="0"/>
              <a:t>Theory and then moving on to CAPM </a:t>
            </a:r>
            <a:r>
              <a:rPr lang="en-US" b="1" i="1" dirty="0"/>
              <a:t>and then to </a:t>
            </a:r>
            <a:r>
              <a:rPr lang="en-US" b="1" i="1" dirty="0" smtClean="0"/>
              <a:t>arbitrage-pricing-theory and then finally arrive at multi factor investments as the  most latest paradigm applied in stock market portfolios formulations.</a:t>
            </a:r>
            <a:endParaRPr lang="en-US" b="1" i="1" dirty="0"/>
          </a:p>
          <a:p>
            <a:endParaRPr lang="en-US" b="1" dirty="0"/>
          </a:p>
        </p:txBody>
      </p:sp>
    </p:spTree>
    <p:extLst>
      <p:ext uri="{BB962C8B-B14F-4D97-AF65-F5344CB8AC3E}">
        <p14:creationId xmlns:p14="http://schemas.microsoft.com/office/powerpoint/2010/main" val="1148586614"/>
      </p:ext>
    </p:extLst>
  </p:cSld>
  <p:clrMapOvr>
    <a:masterClrMapping/>
  </p:clrMapOvr>
  <p:transition spd="slow">
    <p:randomBar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04801" y="1293917"/>
            <a:ext cx="11371384" cy="5078313"/>
          </a:xfrm>
          <a:prstGeom prst="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r>
              <a:rPr lang="en-US" b="1" dirty="0">
                <a:solidFill>
                  <a:srgbClr val="FFFF00"/>
                </a:solidFill>
              </a:rPr>
              <a:t>Assumptions of </a:t>
            </a:r>
            <a:r>
              <a:rPr lang="en-US" b="1" dirty="0" smtClean="0">
                <a:solidFill>
                  <a:srgbClr val="FFFF00"/>
                </a:solidFill>
              </a:rPr>
              <a:t> Markowitz </a:t>
            </a:r>
            <a:r>
              <a:rPr lang="en-US" b="1" dirty="0">
                <a:solidFill>
                  <a:srgbClr val="FFFF00"/>
                </a:solidFill>
              </a:rPr>
              <a:t>Portfolio Theory</a:t>
            </a:r>
            <a:r>
              <a:rPr lang="en-US" b="1" dirty="0" smtClean="0">
                <a:solidFill>
                  <a:srgbClr val="FFFF00"/>
                </a:solidFill>
              </a:rPr>
              <a:t>:</a:t>
            </a:r>
            <a:endParaRPr lang="en-US" sz="2400" b="1" dirty="0">
              <a:latin typeface="Arial" pitchFamily="34" charset="0"/>
              <a:cs typeface="Arial" pitchFamily="34" charset="0"/>
            </a:endParaRPr>
          </a:p>
          <a:p>
            <a:pPr marL="342900" indent="-342900">
              <a:buAutoNum type="arabicPeriod"/>
            </a:pPr>
            <a:r>
              <a:rPr lang="en-US" sz="2400" b="1" dirty="0" smtClean="0">
                <a:latin typeface="Arial" pitchFamily="34" charset="0"/>
                <a:cs typeface="Arial" pitchFamily="34" charset="0"/>
              </a:rPr>
              <a:t>Investors </a:t>
            </a:r>
            <a:r>
              <a:rPr lang="en-US" sz="2400" b="1" dirty="0">
                <a:latin typeface="Arial" pitchFamily="34" charset="0"/>
                <a:cs typeface="Arial" pitchFamily="34" charset="0"/>
              </a:rPr>
              <a:t>consider each investment alternative as being presented by a probability distribution of expected returns over some holding period</a:t>
            </a:r>
            <a:r>
              <a:rPr lang="en-US" sz="2400" b="1" dirty="0" smtClean="0">
                <a:latin typeface="Arial" pitchFamily="34" charset="0"/>
                <a:cs typeface="Arial" pitchFamily="34" charset="0"/>
              </a:rPr>
              <a:t>.</a:t>
            </a:r>
          </a:p>
          <a:p>
            <a:endParaRPr lang="en-US" sz="2400" b="1" dirty="0">
              <a:latin typeface="Arial" pitchFamily="34" charset="0"/>
              <a:cs typeface="Arial" pitchFamily="34" charset="0"/>
            </a:endParaRPr>
          </a:p>
          <a:p>
            <a:r>
              <a:rPr lang="en-US" sz="2400" b="1" dirty="0">
                <a:latin typeface="Arial" pitchFamily="34" charset="0"/>
                <a:cs typeface="Arial" pitchFamily="34" charset="0"/>
              </a:rPr>
              <a:t>2. Investors minimize one-period expected utility, and their utility curves demonstrate diminishing marginal utility of wealth.I.e., investors like higher returns, but they are risk-averse in seeking those returns And, again, this is a one-period model (i.e., the portfolio will need to be rebalanced at some point in the future in order to remain optimal</a:t>
            </a:r>
            <a:r>
              <a:rPr lang="en-US" sz="2400" b="1" dirty="0" smtClean="0">
                <a:latin typeface="Arial" pitchFamily="34" charset="0"/>
                <a:cs typeface="Arial" pitchFamily="34" charset="0"/>
              </a:rPr>
              <a:t>).</a:t>
            </a:r>
          </a:p>
          <a:p>
            <a:endParaRPr lang="en-US" sz="2400" b="1" dirty="0">
              <a:latin typeface="Arial" pitchFamily="34" charset="0"/>
              <a:cs typeface="Arial" pitchFamily="34" charset="0"/>
            </a:endParaRPr>
          </a:p>
          <a:p>
            <a:r>
              <a:rPr lang="en-US" sz="2400" b="1" dirty="0">
                <a:latin typeface="Arial" pitchFamily="34" charset="0"/>
                <a:cs typeface="Arial" pitchFamily="34" charset="0"/>
              </a:rPr>
              <a:t>3. Investors estimate the risk of the portfolio on the basis of the variability of expected </a:t>
            </a:r>
            <a:r>
              <a:rPr lang="en-US" sz="2400" b="1" dirty="0" smtClean="0">
                <a:latin typeface="Arial" pitchFamily="34" charset="0"/>
                <a:cs typeface="Arial" pitchFamily="34" charset="0"/>
              </a:rPr>
              <a:t>returns. I.e</a:t>
            </a:r>
            <a:r>
              <a:rPr lang="en-US" sz="2400" b="1" dirty="0">
                <a:latin typeface="Arial" pitchFamily="34" charset="0"/>
                <a:cs typeface="Arial" pitchFamily="34" charset="0"/>
              </a:rPr>
              <a:t>., out of all the possible measures, variance is the key measure of risk</a:t>
            </a:r>
          </a:p>
          <a:p>
            <a:endParaRPr lang="en-US" b="1" dirty="0"/>
          </a:p>
        </p:txBody>
      </p:sp>
    </p:spTree>
    <p:extLst>
      <p:ext uri="{BB962C8B-B14F-4D97-AF65-F5344CB8AC3E}">
        <p14:creationId xmlns:p14="http://schemas.microsoft.com/office/powerpoint/2010/main" val="134371526"/>
      </p:ext>
    </p:extLst>
  </p:cSld>
  <p:clrMapOvr>
    <a:masterClrMapping/>
  </p:clrMapOvr>
  <p:transition spd="slow">
    <p:randomBar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86862" y="1293917"/>
            <a:ext cx="11500338" cy="5047536"/>
          </a:xfrm>
          <a:prstGeom prst="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r>
              <a:rPr lang="en-US" b="1" dirty="0">
                <a:solidFill>
                  <a:srgbClr val="FFFF00"/>
                </a:solidFill>
              </a:rPr>
              <a:t>Assumptions of </a:t>
            </a:r>
            <a:r>
              <a:rPr lang="en-US" b="1" dirty="0" smtClean="0">
                <a:solidFill>
                  <a:srgbClr val="FFFF00"/>
                </a:solidFill>
              </a:rPr>
              <a:t> Markowitz </a:t>
            </a:r>
            <a:r>
              <a:rPr lang="en-US" b="1" dirty="0">
                <a:solidFill>
                  <a:srgbClr val="FFFF00"/>
                </a:solidFill>
              </a:rPr>
              <a:t>Portfolio Theory</a:t>
            </a:r>
            <a:r>
              <a:rPr lang="en-US" b="1" dirty="0" smtClean="0">
                <a:solidFill>
                  <a:srgbClr val="FFFF00"/>
                </a:solidFill>
              </a:rPr>
              <a:t>:</a:t>
            </a:r>
            <a:endParaRPr lang="en-US" b="1" dirty="0"/>
          </a:p>
          <a:p>
            <a:r>
              <a:rPr lang="en-US" sz="2200" b="1" dirty="0">
                <a:latin typeface="Arial" pitchFamily="34" charset="0"/>
                <a:cs typeface="Arial" pitchFamily="34" charset="0"/>
              </a:rPr>
              <a:t>4. Investors base decisions solely on expected return and risk, so their utility curves are a function of only expected portfolio returns and the expected variance (or standard deviation) of portfolio returns</a:t>
            </a:r>
            <a:r>
              <a:rPr lang="en-US" sz="2200" b="1" dirty="0" smtClean="0">
                <a:latin typeface="Arial" pitchFamily="34" charset="0"/>
                <a:cs typeface="Arial" pitchFamily="34" charset="0"/>
              </a:rPr>
              <a:t>.</a:t>
            </a:r>
          </a:p>
          <a:p>
            <a:endParaRPr lang="en-US" sz="2200" b="1" dirty="0">
              <a:latin typeface="Arial" pitchFamily="34" charset="0"/>
              <a:cs typeface="Arial" pitchFamily="34" charset="0"/>
            </a:endParaRPr>
          </a:p>
          <a:p>
            <a:r>
              <a:rPr lang="en-US" sz="2200" b="1" dirty="0" smtClean="0">
                <a:latin typeface="Arial" pitchFamily="34" charset="0"/>
                <a:cs typeface="Arial" pitchFamily="34" charset="0"/>
              </a:rPr>
              <a:t>Investors</a:t>
            </a:r>
            <a:r>
              <a:rPr lang="en-US" sz="2200" b="1" dirty="0">
                <a:latin typeface="Arial" pitchFamily="34" charset="0"/>
                <a:cs typeface="Arial" pitchFamily="34" charset="0"/>
              </a:rPr>
              <a:t>’ utility curves are functions of only expected return and the variance (or standard deviation) of </a:t>
            </a:r>
            <a:r>
              <a:rPr lang="en-US" sz="2200" b="1" dirty="0" smtClean="0">
                <a:latin typeface="Arial" pitchFamily="34" charset="0"/>
                <a:cs typeface="Arial" pitchFamily="34" charset="0"/>
              </a:rPr>
              <a:t>returns. Stocks’ </a:t>
            </a:r>
            <a:r>
              <a:rPr lang="en-US" sz="2200" b="1" dirty="0">
                <a:latin typeface="Arial" pitchFamily="34" charset="0"/>
                <a:cs typeface="Arial" pitchFamily="34" charset="0"/>
              </a:rPr>
              <a:t>returns are normally distributed or follow some other distribution that is fully described by mean and variance</a:t>
            </a:r>
            <a:r>
              <a:rPr lang="en-US" sz="2200" b="1" dirty="0" smtClean="0">
                <a:latin typeface="Arial" pitchFamily="34" charset="0"/>
                <a:cs typeface="Arial" pitchFamily="34" charset="0"/>
              </a:rPr>
              <a:t>.</a:t>
            </a:r>
            <a:endParaRPr lang="en-US" sz="2200" b="1" dirty="0">
              <a:latin typeface="Arial" pitchFamily="34" charset="0"/>
              <a:cs typeface="Arial" pitchFamily="34" charset="0"/>
            </a:endParaRPr>
          </a:p>
          <a:p>
            <a:r>
              <a:rPr lang="en-US" sz="2200" b="1" dirty="0">
                <a:latin typeface="Arial" pitchFamily="34" charset="0"/>
                <a:cs typeface="Arial" pitchFamily="34" charset="0"/>
              </a:rPr>
              <a:t>5. For a given risk level, investors prefer higher returns to lower returns.  Similarly, for a given level of expected returns, investors prefer less risk to more risk</a:t>
            </a:r>
            <a:r>
              <a:rPr lang="en-US" sz="2200" b="1" dirty="0" smtClean="0">
                <a:latin typeface="Arial" pitchFamily="34" charset="0"/>
                <a:cs typeface="Arial" pitchFamily="34" charset="0"/>
              </a:rPr>
              <a:t>.</a:t>
            </a:r>
          </a:p>
          <a:p>
            <a:endParaRPr lang="en-US" sz="2200" b="1" dirty="0">
              <a:latin typeface="Arial" pitchFamily="34" charset="0"/>
              <a:cs typeface="Arial" pitchFamily="34" charset="0"/>
            </a:endParaRPr>
          </a:p>
          <a:p>
            <a:r>
              <a:rPr lang="en-US" sz="2200" b="1" dirty="0" smtClean="0">
                <a:latin typeface="Arial" pitchFamily="34" charset="0"/>
                <a:cs typeface="Arial" pitchFamily="34" charset="0"/>
              </a:rPr>
              <a:t>Using </a:t>
            </a:r>
            <a:r>
              <a:rPr lang="en-US" sz="2200" b="1" dirty="0">
                <a:latin typeface="Arial" pitchFamily="34" charset="0"/>
                <a:cs typeface="Arial" pitchFamily="34" charset="0"/>
              </a:rPr>
              <a:t>these five assumptions, a single asset or portfolio of assets is considered to be efficient if no other asset or portfolio of assets offers higher expected return with the same (or lower) risk, or lower risk with the same (or higher) expected </a:t>
            </a:r>
            <a:r>
              <a:rPr lang="en-US" sz="2200" b="1" dirty="0" smtClean="0">
                <a:latin typeface="Arial" pitchFamily="34" charset="0"/>
                <a:cs typeface="Arial" pitchFamily="34" charset="0"/>
              </a:rPr>
              <a:t>return.</a:t>
            </a:r>
            <a:endParaRPr lang="en-US" sz="2200" b="1" dirty="0">
              <a:latin typeface="Arial" pitchFamily="34" charset="0"/>
              <a:cs typeface="Arial" pitchFamily="34" charset="0"/>
            </a:endParaRPr>
          </a:p>
          <a:p>
            <a:endParaRPr lang="en-US" b="1" dirty="0"/>
          </a:p>
        </p:txBody>
      </p:sp>
    </p:spTree>
    <p:extLst>
      <p:ext uri="{BB962C8B-B14F-4D97-AF65-F5344CB8AC3E}">
        <p14:creationId xmlns:p14="http://schemas.microsoft.com/office/powerpoint/2010/main" val="2214491325"/>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82865" y="1766678"/>
            <a:ext cx="10240919" cy="3939540"/>
          </a:xfrm>
          <a:prstGeom prst="rect">
            <a:avLst/>
          </a:prstGeom>
          <a:noFill/>
        </p:spPr>
        <p:txBody>
          <a:bodyPr wrap="square" lIns="108000" rIns="108000" rtlCol="0">
            <a:spAutoFit/>
          </a:bodyPr>
          <a:lstStyle/>
          <a:p>
            <a:pPr lvl="0"/>
            <a:r>
              <a:rPr lang="en-IN" sz="2000" dirty="0">
                <a:latin typeface="Arial" pitchFamily="34" charset="0"/>
                <a:cs typeface="Arial" pitchFamily="34" charset="0"/>
              </a:rPr>
              <a:t>As with any investment, there's no guarantee of performance.</a:t>
            </a:r>
            <a:endParaRPr lang="en-US" sz="2000" dirty="0">
              <a:latin typeface="Arial" pitchFamily="34" charset="0"/>
              <a:cs typeface="Arial" pitchFamily="34" charset="0"/>
            </a:endParaRPr>
          </a:p>
          <a:p>
            <a:r>
              <a:rPr lang="en-IN" sz="2000" dirty="0">
                <a:latin typeface="Arial" pitchFamily="34" charset="0"/>
                <a:cs typeface="Arial" pitchFamily="34" charset="0"/>
              </a:rPr>
              <a:t> </a:t>
            </a:r>
            <a:endParaRPr lang="en-US" sz="2000" dirty="0">
              <a:latin typeface="Arial" pitchFamily="34" charset="0"/>
              <a:cs typeface="Arial" pitchFamily="34" charset="0"/>
            </a:endParaRPr>
          </a:p>
          <a:p>
            <a:pPr lvl="0"/>
            <a:r>
              <a:rPr lang="en-IN" sz="2000" dirty="0">
                <a:latin typeface="Arial" pitchFamily="34" charset="0"/>
                <a:cs typeface="Arial" pitchFamily="34" charset="0"/>
              </a:rPr>
              <a:t>Individual factors have tended to perform well at different parts of the economic cycle, and may be less correlated with equity market moves. </a:t>
            </a:r>
          </a:p>
          <a:p>
            <a:pPr lvl="0"/>
            <a:endParaRPr lang="en-IN" sz="2000" dirty="0">
              <a:latin typeface="Arial" pitchFamily="34" charset="0"/>
              <a:cs typeface="Arial" pitchFamily="34" charset="0"/>
            </a:endParaRPr>
          </a:p>
          <a:p>
            <a:pPr lvl="0"/>
            <a:r>
              <a:rPr lang="en-US" sz="2000" dirty="0">
                <a:latin typeface="Arial" pitchFamily="34" charset="0"/>
                <a:cs typeface="Arial" pitchFamily="34" charset="0"/>
              </a:rPr>
              <a:t>A multi-factor investment is diversified across factors and may help to reduce the effect of this cyclicality</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a:p>
            <a:pPr lvl="0"/>
            <a:r>
              <a:rPr lang="en-US" sz="2000" dirty="0" smtClean="0">
                <a:latin typeface="Arial" pitchFamily="34" charset="0"/>
                <a:cs typeface="Arial" pitchFamily="34" charset="0"/>
              </a:rPr>
              <a:t>Now, we will go through the different types of risks an investor may have to face so as to get a more clearer picture of the job at  hand and to gain better understanding on what lies ahead as corrective measures to be taken accordingly.</a:t>
            </a:r>
            <a:endParaRPr lang="en-US" sz="2000" dirty="0">
              <a:latin typeface="Arial" pitchFamily="34" charset="0"/>
              <a:cs typeface="Arial" pitchFamily="34" charset="0"/>
            </a:endParaRPr>
          </a:p>
          <a:p>
            <a:pPr marL="285750" indent="-285750">
              <a:lnSpc>
                <a:spcPct val="150000"/>
              </a:lnSpc>
              <a:buFont typeface="Arial" panose="020B0604020202020204" pitchFamily="34" charset="0"/>
              <a:buChar char="•"/>
            </a:pPr>
            <a:endParaRPr lang="en-US" sz="2000" dirty="0">
              <a:latin typeface="Arial" pitchFamily="34" charset="0"/>
              <a:cs typeface="Arial" pitchFamily="34" charset="0"/>
            </a:endParaRPr>
          </a:p>
        </p:txBody>
      </p:sp>
    </p:spTree>
    <p:extLst>
      <p:ext uri="{BB962C8B-B14F-4D97-AF65-F5344CB8AC3E}">
        <p14:creationId xmlns:p14="http://schemas.microsoft.com/office/powerpoint/2010/main" val="28534697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04800" y="1293917"/>
            <a:ext cx="11512061" cy="1754326"/>
          </a:xfrm>
          <a:prstGeom prst="rect">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r>
              <a:rPr lang="en-US" b="1" dirty="0">
                <a:solidFill>
                  <a:srgbClr val="FFFF00"/>
                </a:solidFill>
              </a:rPr>
              <a:t>Portfolio Standard Deviation Calculation:</a:t>
            </a:r>
          </a:p>
          <a:p>
            <a:endParaRPr lang="en-US" b="1" dirty="0">
              <a:solidFill>
                <a:srgbClr val="FFFF00"/>
              </a:solidFill>
            </a:endParaRPr>
          </a:p>
          <a:p>
            <a:r>
              <a:rPr lang="en-US" b="1" dirty="0">
                <a:solidFill>
                  <a:schemeClr val="bg1"/>
                </a:solidFill>
              </a:rPr>
              <a:t>Any asset of a portfolio may be described by two characteristics:</a:t>
            </a:r>
          </a:p>
          <a:p>
            <a:r>
              <a:rPr lang="en-US" b="1" dirty="0">
                <a:solidFill>
                  <a:schemeClr val="bg1"/>
                </a:solidFill>
              </a:rPr>
              <a:t>The expected rate of return</a:t>
            </a:r>
          </a:p>
          <a:p>
            <a:r>
              <a:rPr lang="en-US" b="1" dirty="0">
                <a:solidFill>
                  <a:schemeClr val="bg1"/>
                </a:solidFill>
              </a:rPr>
              <a:t>The expected standard deviations of </a:t>
            </a:r>
            <a:r>
              <a:rPr lang="en-US" b="1" dirty="0" smtClean="0">
                <a:solidFill>
                  <a:schemeClr val="bg1"/>
                </a:solidFill>
              </a:rPr>
              <a:t>returns.</a:t>
            </a:r>
            <a:endParaRPr lang="en-US" b="1" dirty="0">
              <a:solidFill>
                <a:schemeClr val="bg1"/>
              </a:solidFill>
            </a:endParaRPr>
          </a:p>
          <a:p>
            <a:r>
              <a:rPr lang="en-US" b="1" dirty="0">
                <a:solidFill>
                  <a:schemeClr val="bg1"/>
                </a:solidFill>
              </a:rPr>
              <a:t>T</a:t>
            </a:r>
            <a:r>
              <a:rPr lang="en-US" b="1" dirty="0" smtClean="0">
                <a:solidFill>
                  <a:schemeClr val="bg1"/>
                </a:solidFill>
              </a:rPr>
              <a:t>hird </a:t>
            </a:r>
            <a:r>
              <a:rPr lang="en-US" b="1" dirty="0">
                <a:solidFill>
                  <a:schemeClr val="bg1"/>
                </a:solidFill>
              </a:rPr>
              <a:t>characteristic, the covariance between a pair of stocks, also drives </a:t>
            </a:r>
            <a:r>
              <a:rPr lang="en-US" b="1" dirty="0" smtClean="0">
                <a:solidFill>
                  <a:schemeClr val="bg1"/>
                </a:solidFill>
              </a:rPr>
              <a:t> </a:t>
            </a:r>
            <a:r>
              <a:rPr lang="en-US" b="1" dirty="0">
                <a:solidFill>
                  <a:schemeClr val="bg1"/>
                </a:solidFill>
              </a:rPr>
              <a:t>portfolio standard </a:t>
            </a:r>
            <a:r>
              <a:rPr lang="en-US" b="1" dirty="0" smtClean="0">
                <a:solidFill>
                  <a:schemeClr val="bg1"/>
                </a:solidFill>
              </a:rPr>
              <a:t>deviation.</a:t>
            </a:r>
          </a:p>
        </p:txBody>
      </p:sp>
      <p:sp>
        <p:nvSpPr>
          <p:cNvPr id="3" name="Rectangle 2"/>
          <p:cNvSpPr/>
          <p:nvPr/>
        </p:nvSpPr>
        <p:spPr>
          <a:xfrm>
            <a:off x="304798" y="3093341"/>
            <a:ext cx="11371385" cy="1200329"/>
          </a:xfrm>
          <a:prstGeom prst="rect">
            <a:avLst/>
          </a:prstGeom>
          <a:solidFill>
            <a:schemeClr val="accent1">
              <a:lumMod val="20000"/>
              <a:lumOff val="80000"/>
            </a:schemeClr>
          </a:solidFill>
        </p:spPr>
        <p:txBody>
          <a:bodyPr wrap="square">
            <a:spAutoFit/>
          </a:bodyPr>
          <a:lstStyle/>
          <a:p>
            <a:r>
              <a:rPr lang="en-US" b="1" dirty="0"/>
              <a:t>Covariance of Returns:</a:t>
            </a:r>
          </a:p>
          <a:p>
            <a:r>
              <a:rPr lang="en-US" dirty="0"/>
              <a:t>Covariance is a measure of the degree of “co-movement” between two stocks’ returns, or the extent to which the two variables “move together” relative to their individual mean values over time.</a:t>
            </a:r>
          </a:p>
          <a:p>
            <a:r>
              <a:rPr lang="en-US" dirty="0"/>
              <a:t>For two assets, i and j, the covariance of rates of return is defined as:</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559" y="4400550"/>
            <a:ext cx="6951663" cy="1836127"/>
          </a:xfrm>
          <a:prstGeom prst="rect">
            <a:avLst/>
          </a:prstGeom>
          <a:solidFill>
            <a:schemeClr val="accent4">
              <a:lumMod val="20000"/>
              <a:lumOff val="80000"/>
            </a:schemeClr>
          </a:solidFill>
          <a:ln>
            <a:noFill/>
          </a:ln>
          <a:effectLst/>
        </p:spPr>
      </p:pic>
    </p:spTree>
    <p:extLst>
      <p:ext uri="{BB962C8B-B14F-4D97-AF65-F5344CB8AC3E}">
        <p14:creationId xmlns:p14="http://schemas.microsoft.com/office/powerpoint/2010/main" val="3744378022"/>
      </p:ext>
    </p:extLst>
  </p:cSld>
  <p:clrMapOvr>
    <a:masterClrMapping/>
  </p:clrMapOvr>
  <p:transition spd="slow">
    <p:randomBar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3" name="Rectangle 2"/>
          <p:cNvSpPr/>
          <p:nvPr/>
        </p:nvSpPr>
        <p:spPr>
          <a:xfrm>
            <a:off x="410308" y="1471136"/>
            <a:ext cx="11254154" cy="923330"/>
          </a:xfrm>
          <a:prstGeom prst="rect">
            <a:avLst/>
          </a:prstGeom>
          <a:solidFill>
            <a:schemeClr val="accent3">
              <a:lumMod val="60000"/>
              <a:lumOff val="40000"/>
            </a:schemeClr>
          </a:solidFill>
        </p:spPr>
        <p:txBody>
          <a:bodyPr wrap="square">
            <a:spAutoFit/>
          </a:bodyPr>
          <a:lstStyle/>
          <a:p>
            <a:r>
              <a:rPr lang="en-US" dirty="0" smtClean="0">
                <a:solidFill>
                  <a:schemeClr val="bg1"/>
                </a:solidFill>
              </a:rPr>
              <a:t>Covariance </a:t>
            </a:r>
            <a:r>
              <a:rPr lang="en-US" dirty="0">
                <a:solidFill>
                  <a:schemeClr val="bg1"/>
                </a:solidFill>
              </a:rPr>
              <a:t>and Correlation:</a:t>
            </a:r>
          </a:p>
          <a:p>
            <a:r>
              <a:rPr lang="en-US" dirty="0"/>
              <a:t>The correlation coefficient is obtained by standardizing (dividing) the covariance by the product of the individual standard deviations.</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470" y="2532185"/>
            <a:ext cx="5813546" cy="3317631"/>
          </a:xfrm>
          <a:prstGeom prst="rect">
            <a:avLst/>
          </a:prstGeom>
          <a:solidFill>
            <a:schemeClr val="accent1">
              <a:lumMod val="40000"/>
              <a:lumOff val="60000"/>
            </a:schemeClr>
          </a:solidFill>
          <a:ln>
            <a:noFill/>
          </a:ln>
          <a:effectLst/>
        </p:spPr>
      </p:pic>
      <p:sp>
        <p:nvSpPr>
          <p:cNvPr id="6" name="Rectangle 5"/>
          <p:cNvSpPr/>
          <p:nvPr/>
        </p:nvSpPr>
        <p:spPr>
          <a:xfrm>
            <a:off x="6400800" y="2418473"/>
            <a:ext cx="5263662" cy="3416320"/>
          </a:xfrm>
          <a:prstGeom prst="rect">
            <a:avLst/>
          </a:prstGeom>
          <a:solidFill>
            <a:schemeClr val="accent6">
              <a:lumMod val="20000"/>
              <a:lumOff val="80000"/>
            </a:schemeClr>
          </a:solidFill>
        </p:spPr>
        <p:txBody>
          <a:bodyPr wrap="square">
            <a:spAutoFit/>
          </a:bodyPr>
          <a:lstStyle/>
          <a:p>
            <a:r>
              <a:rPr lang="en-US" b="1" dirty="0"/>
              <a:t>Correlation Coefficient:</a:t>
            </a:r>
          </a:p>
          <a:p>
            <a:r>
              <a:rPr lang="en-US" dirty="0"/>
              <a:t>It can vary only in the range +1 to -1.  A value of +1 would indicate perfect positive correlation.  This means that returns for the two assets move together in a completely linear manner.  A value of –1 would indicate perfect correlation.  This means that the returns for two assets have the same percentage movement, but in opposite directions. </a:t>
            </a:r>
            <a:endParaRPr lang="en-US" dirty="0" smtClean="0"/>
          </a:p>
          <a:p>
            <a:endParaRPr lang="en-US" dirty="0"/>
          </a:p>
          <a:p>
            <a:endParaRPr lang="en-US" dirty="0" smtClean="0"/>
          </a:p>
        </p:txBody>
      </p:sp>
    </p:spTree>
    <p:extLst>
      <p:ext uri="{BB962C8B-B14F-4D97-AF65-F5344CB8AC3E}">
        <p14:creationId xmlns:p14="http://schemas.microsoft.com/office/powerpoint/2010/main" val="853621715"/>
      </p:ext>
    </p:extLst>
  </p:cSld>
  <p:clrMapOvr>
    <a:masterClrMapping/>
  </p:clrMapOvr>
  <p:transition spd="slow">
    <p:randomBar dir="ver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715108" y="1348154"/>
            <a:ext cx="10949354" cy="1631216"/>
          </a:xfrm>
          <a:prstGeom prst="rect">
            <a:avLst/>
          </a:prstGeom>
          <a:solidFill>
            <a:schemeClr val="accent1">
              <a:lumMod val="40000"/>
              <a:lumOff val="60000"/>
            </a:schemeClr>
          </a:solidFill>
          <a:ln>
            <a:solidFill>
              <a:schemeClr val="accent1"/>
            </a:solidFill>
          </a:ln>
        </p:spPr>
        <p:txBody>
          <a:bodyPr wrap="square" lIns="108000" rIns="108000" rtlCol="0">
            <a:spAutoFit/>
          </a:bodyPr>
          <a:lstStyle/>
          <a:p>
            <a:pPr lvl="0"/>
            <a:r>
              <a:rPr lang="en-US" sz="2000" b="1" dirty="0">
                <a:latin typeface="Arial" pitchFamily="34" charset="0"/>
                <a:cs typeface="Arial" pitchFamily="34" charset="0"/>
              </a:rPr>
              <a:t>Portfolio Returns and Portfolio Risk:</a:t>
            </a:r>
          </a:p>
          <a:p>
            <a:pPr lvl="0"/>
            <a:r>
              <a:rPr lang="en-US" sz="2000" dirty="0">
                <a:latin typeface="Arial" pitchFamily="34" charset="0"/>
                <a:cs typeface="Arial" pitchFamily="34" charset="0"/>
              </a:rPr>
              <a:t>By investing in many different stocks to form a portfolio, we can lower the risk without lowering the expected </a:t>
            </a:r>
            <a:r>
              <a:rPr lang="en-US" sz="2000" dirty="0" smtClean="0">
                <a:latin typeface="Arial" pitchFamily="34" charset="0"/>
                <a:cs typeface="Arial" pitchFamily="34" charset="0"/>
              </a:rPr>
              <a:t>return. To </a:t>
            </a:r>
            <a:r>
              <a:rPr lang="en-US" sz="2000" dirty="0">
                <a:latin typeface="Arial" pitchFamily="34" charset="0"/>
                <a:cs typeface="Arial" pitchFamily="34" charset="0"/>
              </a:rPr>
              <a:t>calculate a portfolio’s expected rate of return, we weight each individual investment’s expected rate of return using the fraction of money invested in each investment</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p:txBody>
      </p:sp>
      <p:pic>
        <p:nvPicPr>
          <p:cNvPr id="6" name="Picture 5" descr="eq08_01"/>
          <p:cNvPicPr>
            <a:picLocks noChangeAspect="1" noChangeArrowheads="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715108" y="2810120"/>
            <a:ext cx="10949353"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715108" y="3674800"/>
            <a:ext cx="10949354" cy="2585323"/>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b="1" dirty="0"/>
              <a:t>Evaluating Portfolio Risk</a:t>
            </a:r>
            <a:r>
              <a:rPr lang="en-US" b="1" dirty="0" smtClean="0"/>
              <a:t>:</a:t>
            </a:r>
          </a:p>
          <a:p>
            <a:endParaRPr lang="en-US" dirty="0"/>
          </a:p>
          <a:p>
            <a:r>
              <a:rPr lang="en-US" dirty="0"/>
              <a:t>Unlike expected return, standard deviation is not generally equal to the a weighted average of the standard deviations of the returns of investments held in the portfolio. This is because of diversification effects</a:t>
            </a:r>
            <a:r>
              <a:rPr lang="en-US" dirty="0" smtClean="0"/>
              <a:t>.</a:t>
            </a:r>
          </a:p>
          <a:p>
            <a:endParaRPr lang="en-US" dirty="0"/>
          </a:p>
          <a:p>
            <a:r>
              <a:rPr lang="en-US" dirty="0"/>
              <a:t>The diversification gains achieved by adding more investments will depend on the degree of correlation among the investments</a:t>
            </a:r>
            <a:r>
              <a:rPr lang="en-US" dirty="0" smtClean="0"/>
              <a:t>.</a:t>
            </a:r>
          </a:p>
          <a:p>
            <a:r>
              <a:rPr lang="en-US" dirty="0" smtClean="0"/>
              <a:t>The </a:t>
            </a:r>
            <a:r>
              <a:rPr lang="en-US" dirty="0"/>
              <a:t>degree of correlation is measured by using the </a:t>
            </a:r>
            <a:r>
              <a:rPr lang="en-US" b="1" dirty="0"/>
              <a:t>correlation coefficient </a:t>
            </a:r>
            <a:r>
              <a:rPr lang="en-US" dirty="0" smtClean="0"/>
              <a:t> </a:t>
            </a:r>
            <a:r>
              <a:rPr lang="en-US" b="1" dirty="0" smtClean="0"/>
              <a:t> </a:t>
            </a:r>
            <a:endParaRPr lang="en-US" b="1" dirty="0"/>
          </a:p>
        </p:txBody>
      </p:sp>
    </p:spTree>
    <p:extLst>
      <p:ext uri="{BB962C8B-B14F-4D97-AF65-F5344CB8AC3E}">
        <p14:creationId xmlns:p14="http://schemas.microsoft.com/office/powerpoint/2010/main" val="3986505144"/>
      </p:ext>
    </p:extLst>
  </p:cSld>
  <p:clrMapOvr>
    <a:masterClrMapping/>
  </p:clrMapOvr>
  <p:transition spd="slow">
    <p:randomBar dir="ver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10308" y="1529477"/>
            <a:ext cx="10949354" cy="3970318"/>
          </a:xfrm>
          <a:prstGeom prst="rect">
            <a:avLst/>
          </a:prstGeom>
        </p:spPr>
        <p:style>
          <a:lnRef idx="3">
            <a:schemeClr val="lt1"/>
          </a:lnRef>
          <a:fillRef idx="1">
            <a:schemeClr val="accent6"/>
          </a:fillRef>
          <a:effectRef idx="1">
            <a:schemeClr val="accent6"/>
          </a:effectRef>
          <a:fontRef idx="minor">
            <a:schemeClr val="lt1"/>
          </a:fontRef>
        </p:style>
        <p:txBody>
          <a:bodyPr wrap="square">
            <a:spAutoFit/>
          </a:bodyPr>
          <a:lstStyle/>
          <a:p>
            <a:r>
              <a:rPr lang="en-US" b="1" dirty="0"/>
              <a:t>Correlation and diversification:</a:t>
            </a:r>
          </a:p>
          <a:p>
            <a:endParaRPr lang="en-US" b="1" dirty="0"/>
          </a:p>
          <a:p>
            <a:r>
              <a:rPr lang="en-US" b="1" dirty="0"/>
              <a:t>The correlation coefficient can range from -1.0 (perfect negative correlation), meaning two variables move in perfectly opposite directions to +1.0 (perfect positive correlation), which means the two assets move exactly together</a:t>
            </a:r>
            <a:r>
              <a:rPr lang="en-US" b="1" dirty="0" smtClean="0"/>
              <a:t>.</a:t>
            </a:r>
          </a:p>
          <a:p>
            <a:endParaRPr lang="en-US" b="1" dirty="0"/>
          </a:p>
          <a:p>
            <a:r>
              <a:rPr lang="en-US" b="1" dirty="0"/>
              <a:t>A correlation coefficient of 0 means that there is no relationship between the returns earned by the two assets</a:t>
            </a:r>
            <a:r>
              <a:rPr lang="en-US" b="1" dirty="0" smtClean="0"/>
              <a:t>.</a:t>
            </a:r>
          </a:p>
          <a:p>
            <a:endParaRPr lang="en-US" b="1" dirty="0"/>
          </a:p>
          <a:p>
            <a:r>
              <a:rPr lang="en-US" b="1" dirty="0"/>
              <a:t>As long as the investment returns are not perfectly positively correlated, there will be diversification benefits</a:t>
            </a:r>
            <a:r>
              <a:rPr lang="en-US" b="1" dirty="0" smtClean="0"/>
              <a:t>.</a:t>
            </a:r>
          </a:p>
          <a:p>
            <a:endParaRPr lang="en-US" b="1" dirty="0"/>
          </a:p>
          <a:p>
            <a:r>
              <a:rPr lang="en-US" b="1" dirty="0"/>
              <a:t>However, the diversification benefits will be greater when the correlations are low or negative.</a:t>
            </a:r>
          </a:p>
          <a:p>
            <a:r>
              <a:rPr lang="en-US" b="1" dirty="0"/>
              <a:t>The returns on most stocks tend to be positively correlated.</a:t>
            </a:r>
          </a:p>
        </p:txBody>
      </p:sp>
    </p:spTree>
    <p:extLst>
      <p:ext uri="{BB962C8B-B14F-4D97-AF65-F5344CB8AC3E}">
        <p14:creationId xmlns:p14="http://schemas.microsoft.com/office/powerpoint/2010/main" val="1617347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10308" y="1529477"/>
            <a:ext cx="10949354" cy="369332"/>
          </a:xfrm>
          <a:prstGeom prst="rect">
            <a:avLst/>
          </a:prstGeom>
        </p:spPr>
        <p:style>
          <a:lnRef idx="3">
            <a:schemeClr val="lt1"/>
          </a:lnRef>
          <a:fillRef idx="1">
            <a:schemeClr val="accent6"/>
          </a:fillRef>
          <a:effectRef idx="1">
            <a:schemeClr val="accent6"/>
          </a:effectRef>
          <a:fontRef idx="minor">
            <a:schemeClr val="lt1"/>
          </a:fontRef>
        </p:style>
        <p:txBody>
          <a:bodyPr wrap="square">
            <a:spAutoFit/>
          </a:bodyPr>
          <a:lstStyle/>
          <a:p>
            <a:r>
              <a:rPr lang="en-US" dirty="0"/>
              <a:t>Diversification </a:t>
            </a:r>
            <a:r>
              <a:rPr lang="en-US" dirty="0" smtClean="0"/>
              <a:t>effect:</a:t>
            </a:r>
            <a:endParaRPr lang="en-US" b="1" dirty="0"/>
          </a:p>
        </p:txBody>
      </p:sp>
      <p:sp>
        <p:nvSpPr>
          <p:cNvPr id="5" name="Content Placeholder 1"/>
          <p:cNvSpPr>
            <a:spLocks noGrp="1"/>
          </p:cNvSpPr>
          <p:nvPr/>
        </p:nvSpPr>
        <p:spPr bwMode="auto">
          <a:xfrm>
            <a:off x="527538" y="2152406"/>
            <a:ext cx="11195539" cy="4006850"/>
          </a:xfrm>
          <a:prstGeom prst="rect">
            <a:avLst/>
          </a:prstGeom>
          <a:solidFill>
            <a:schemeClr val="accent6">
              <a:lumMod val="20000"/>
              <a:lumOff val="80000"/>
            </a:schemeClr>
          </a:solidFill>
          <a:ln>
            <a:noFill/>
          </a:ln>
          <a:extLst/>
        </p:spPr>
        <p:txBody>
          <a:bodyPr vert="horz" wrap="square" lIns="91440" tIns="45720" rIns="91440" bIns="45720" numCol="1" anchor="t" anchorCtr="0" compatLnSpc="1">
            <a:prstTxWarp prst="textNoShape">
              <a:avLst/>
            </a:prstTxWarp>
          </a:bodyPr>
          <a:lstStyle>
            <a:lvl1pPr marL="342900" indent="-342900" algn="l" rtl="0" fontAlgn="base">
              <a:spcBef>
                <a:spcPts val="2000"/>
              </a:spcBef>
              <a:spcAft>
                <a:spcPct val="0"/>
              </a:spcAft>
              <a:buClr>
                <a:schemeClr val="accent1"/>
              </a:buClr>
              <a:buSzPct val="90000"/>
              <a:buFont typeface="Wingdings 2" pitchFamily="18" charset="2"/>
              <a:buChar char=""/>
              <a:defRPr sz="2200" kern="1200">
                <a:solidFill>
                  <a:srgbClr val="174576"/>
                </a:solidFill>
                <a:latin typeface="+mn-lt"/>
                <a:ea typeface="MS PGothic" pitchFamily="34" charset="-128"/>
                <a:cs typeface="+mn-cs"/>
              </a:defRPr>
            </a:lvl1pPr>
            <a:lvl2pPr marL="685800" indent="-336550" algn="l" rtl="0" fontAlgn="base">
              <a:spcBef>
                <a:spcPts val="600"/>
              </a:spcBef>
              <a:spcAft>
                <a:spcPct val="0"/>
              </a:spcAft>
              <a:buClr>
                <a:schemeClr val="accent1"/>
              </a:buClr>
              <a:buSzPct val="90000"/>
              <a:buFont typeface="Wingdings 2" pitchFamily="18" charset="2"/>
              <a:buChar char=""/>
              <a:defRPr sz="2000" kern="1200">
                <a:solidFill>
                  <a:srgbClr val="174576"/>
                </a:solidFill>
                <a:latin typeface="+mn-lt"/>
                <a:ea typeface="MS PGothic" pitchFamily="34" charset="-128"/>
                <a:cs typeface="+mn-cs"/>
              </a:defRPr>
            </a:lvl2pPr>
            <a:lvl3pPr marL="1035050" indent="-349250" algn="l" rtl="0" fontAlgn="base">
              <a:spcBef>
                <a:spcPts val="600"/>
              </a:spcBef>
              <a:spcAft>
                <a:spcPct val="0"/>
              </a:spcAft>
              <a:buClr>
                <a:schemeClr val="accent1"/>
              </a:buClr>
              <a:buSzPct val="90000"/>
              <a:buFont typeface="Wingdings 2" pitchFamily="18" charset="2"/>
              <a:buChar char=""/>
              <a:defRPr kern="1200">
                <a:solidFill>
                  <a:srgbClr val="174576"/>
                </a:solidFill>
                <a:latin typeface="+mn-lt"/>
                <a:ea typeface="MS PGothic" pitchFamily="34" charset="-128"/>
                <a:cs typeface="+mn-cs"/>
              </a:defRPr>
            </a:lvl3pPr>
            <a:lvl4pPr marL="1371600" indent="-336550" algn="l" rtl="0" fontAlgn="base">
              <a:spcBef>
                <a:spcPts val="600"/>
              </a:spcBef>
              <a:spcAft>
                <a:spcPct val="0"/>
              </a:spcAft>
              <a:buClr>
                <a:schemeClr val="accent1"/>
              </a:buClr>
              <a:buSzPct val="90000"/>
              <a:buFont typeface="Wingdings 2" pitchFamily="18" charset="2"/>
              <a:buChar char=""/>
              <a:defRPr kern="1200">
                <a:solidFill>
                  <a:srgbClr val="174576"/>
                </a:solidFill>
                <a:latin typeface="+mn-lt"/>
                <a:ea typeface="MS PGothic" pitchFamily="34" charset="-128"/>
                <a:cs typeface="+mn-cs"/>
              </a:defRPr>
            </a:lvl4pPr>
            <a:lvl5pPr marL="1720850" indent="-349250" algn="l" rtl="0" fontAlgn="base">
              <a:spcBef>
                <a:spcPts val="600"/>
              </a:spcBef>
              <a:spcAft>
                <a:spcPct val="0"/>
              </a:spcAft>
              <a:buClr>
                <a:schemeClr val="accent1"/>
              </a:buClr>
              <a:buSzPct val="90000"/>
              <a:buFont typeface="Wingdings 2" pitchFamily="18" charset="2"/>
              <a:buChar char=""/>
              <a:defRPr kern="1200">
                <a:solidFill>
                  <a:srgbClr val="174576"/>
                </a:solidFill>
                <a:latin typeface="+mn-lt"/>
                <a:ea typeface="MS PGothic" pitchFamily="34" charset="-128"/>
                <a:cs typeface="+mn-cs"/>
              </a:defRPr>
            </a:lvl5pPr>
            <a:lvl6pPr marL="2055813" indent="-344488" algn="l" defTabSz="914400" rtl="0" eaLnBrk="1" latinLnBrk="0" hangingPunct="1">
              <a:spcBef>
                <a:spcPct val="20000"/>
              </a:spcBef>
              <a:buClr>
                <a:schemeClr val="accent1"/>
              </a:buClr>
              <a:buSzPct val="90000"/>
              <a:buFont typeface="Wingdings 2" pitchFamily="18" charset="2"/>
              <a:buChar char=""/>
              <a:defRPr lang="en-US" sz="1800" kern="1200" dirty="0" smtClean="0">
                <a:solidFill>
                  <a:schemeClr val="tx1">
                    <a:lumMod val="90000"/>
                    <a:lumOff val="10000"/>
                  </a:schemeClr>
                </a:solidFill>
                <a:latin typeface="+mn-lt"/>
                <a:ea typeface="+mn-ea"/>
                <a:cs typeface="+mn-cs"/>
              </a:defRPr>
            </a:lvl6pPr>
            <a:lvl7pPr marL="2398713" indent="-344488" algn="l" defTabSz="914400" rtl="0" eaLnBrk="1" latinLnBrk="0" hangingPunct="1">
              <a:spcBef>
                <a:spcPct val="20000"/>
              </a:spcBef>
              <a:buClr>
                <a:schemeClr val="accent1"/>
              </a:buClr>
              <a:buSzPct val="90000"/>
              <a:buFont typeface="Wingdings 2" pitchFamily="18" charset="2"/>
              <a:buChar char=""/>
              <a:defRPr lang="en-US" sz="1800" kern="1200" dirty="0" smtClean="0">
                <a:solidFill>
                  <a:schemeClr val="tx1">
                    <a:lumMod val="90000"/>
                    <a:lumOff val="10000"/>
                  </a:schemeClr>
                </a:solidFill>
                <a:latin typeface="+mn-lt"/>
                <a:ea typeface="+mn-ea"/>
                <a:cs typeface="+mn-cs"/>
              </a:defRPr>
            </a:lvl7pPr>
            <a:lvl8pPr marL="2743200" indent="-344488" algn="l" defTabSz="914400" rtl="0" eaLnBrk="1" latinLnBrk="0" hangingPunct="1">
              <a:spcBef>
                <a:spcPct val="20000"/>
              </a:spcBef>
              <a:buClr>
                <a:schemeClr val="accent1"/>
              </a:buClr>
              <a:buSzPct val="90000"/>
              <a:buFont typeface="Wingdings 2" pitchFamily="18" charset="2"/>
              <a:buChar char=""/>
              <a:defRPr lang="en-US" sz="1800" kern="1200" dirty="0" smtClean="0">
                <a:solidFill>
                  <a:schemeClr val="tx1">
                    <a:lumMod val="90000"/>
                    <a:lumOff val="10000"/>
                  </a:schemeClr>
                </a:solidFill>
                <a:latin typeface="+mn-lt"/>
                <a:ea typeface="+mn-ea"/>
                <a:cs typeface="+mn-cs"/>
              </a:defRPr>
            </a:lvl8pPr>
            <a:lvl9pPr marL="3087688" indent="-344488" algn="l" defTabSz="914400" rtl="0" eaLnBrk="1" latinLnBrk="0" hangingPunct="1">
              <a:spcBef>
                <a:spcPct val="20000"/>
              </a:spcBef>
              <a:buClr>
                <a:schemeClr val="accent1"/>
              </a:buClr>
              <a:buSzPct val="90000"/>
              <a:buFont typeface="Wingdings 2" pitchFamily="18" charset="2"/>
              <a:buChar char=""/>
              <a:defRPr lang="en-US" sz="1800" kern="1200" dirty="0">
                <a:solidFill>
                  <a:schemeClr val="tx1">
                    <a:lumMod val="90000"/>
                    <a:lumOff val="10000"/>
                  </a:schemeClr>
                </a:solidFill>
                <a:latin typeface="+mn-lt"/>
                <a:ea typeface="+mn-ea"/>
                <a:cs typeface="+mn-cs"/>
              </a:defRPr>
            </a:lvl9pPr>
          </a:lstStyle>
          <a:p>
            <a:pPr>
              <a:buFont typeface="Wingdings" pitchFamily="2" charset="2"/>
              <a:buChar char="q"/>
            </a:pPr>
            <a:r>
              <a:rPr lang="en-US" dirty="0" smtClean="0"/>
              <a:t>Investigate the equation:</a:t>
            </a:r>
          </a:p>
          <a:p>
            <a:pPr>
              <a:buFont typeface="Wingdings" pitchFamily="2" charset="2"/>
              <a:buChar char="q"/>
            </a:pPr>
            <a:endParaRPr lang="en-US" dirty="0" smtClean="0"/>
          </a:p>
          <a:p>
            <a:pPr lvl="1">
              <a:buFont typeface="Wingdings" pitchFamily="2" charset="2"/>
              <a:buChar char="q"/>
            </a:pPr>
            <a:r>
              <a:rPr lang="en-US" dirty="0" smtClean="0"/>
              <a:t>When the correlation coefficient      =1, the portfolio standard deviation becomes a simple weighted average:</a:t>
            </a:r>
          </a:p>
          <a:p>
            <a:pPr lvl="1">
              <a:buFont typeface="Wingdings" pitchFamily="2" charset="2"/>
              <a:buChar char="q"/>
            </a:pPr>
            <a:endParaRPr lang="en-US" dirty="0" smtClean="0"/>
          </a:p>
          <a:p>
            <a:pPr lvl="1">
              <a:buFont typeface="Wingdings" pitchFamily="2" charset="2"/>
              <a:buChar char="q"/>
            </a:pPr>
            <a:r>
              <a:rPr lang="en-US" dirty="0" smtClean="0"/>
              <a:t>If the stocks are perfectly moving together, they are essentially the same stock. There is no diversification.</a:t>
            </a:r>
          </a:p>
          <a:p>
            <a:pPr lvl="1">
              <a:buFont typeface="Wingdings" pitchFamily="2" charset="2"/>
              <a:buChar char="q"/>
            </a:pPr>
            <a:r>
              <a:rPr lang="en-US" dirty="0" smtClean="0"/>
              <a:t>For most two </a:t>
            </a:r>
            <a:r>
              <a:rPr lang="en-US" b="1" i="1" dirty="0" smtClean="0">
                <a:solidFill>
                  <a:srgbClr val="3366FF"/>
                </a:solidFill>
              </a:rPr>
              <a:t>different</a:t>
            </a:r>
            <a:r>
              <a:rPr lang="en-US" dirty="0" smtClean="0"/>
              <a:t> stocks, correlation is less than perfect (&lt;1). Hence, the portfolio standard deviation is less than the weighted average. – This is the effect of diversification.</a:t>
            </a:r>
          </a:p>
          <a:p>
            <a:endParaRPr lang="en-US" dirty="0" smtClean="0"/>
          </a:p>
        </p:txBody>
      </p:sp>
      <p:pic>
        <p:nvPicPr>
          <p:cNvPr id="6" name="Picture 5" descr="eq08_02"/>
          <p:cNvPicPr>
            <a:picLocks noChangeAspect="1" noChangeArrowheads="1"/>
          </p:cNvPicPr>
          <p:nvPr/>
        </p:nvPicPr>
        <p:blipFill>
          <a:blip r:embed="rId2">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2338" y="2592143"/>
            <a:ext cx="10292862" cy="384175"/>
          </a:xfrm>
          <a:prstGeom prst="rect">
            <a:avLst/>
          </a:prstGeom>
          <a:ln/>
          <a:extLst/>
        </p:spPr>
        <p:style>
          <a:lnRef idx="3">
            <a:schemeClr val="lt1"/>
          </a:lnRef>
          <a:fillRef idx="1">
            <a:schemeClr val="accent1"/>
          </a:fillRef>
          <a:effectRef idx="1">
            <a:schemeClr val="accent1"/>
          </a:effectRef>
          <a:fontRef idx="minor">
            <a:schemeClr val="lt1"/>
          </a:fontRef>
        </p:style>
      </p:pic>
    </p:spTree>
    <p:extLst>
      <p:ext uri="{BB962C8B-B14F-4D97-AF65-F5344CB8AC3E}">
        <p14:creationId xmlns:p14="http://schemas.microsoft.com/office/powerpoint/2010/main" val="302775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281354" y="1160145"/>
            <a:ext cx="10949354" cy="369332"/>
          </a:xfrm>
          <a:prstGeom prst="rect">
            <a:avLst/>
          </a:prstGeom>
        </p:spPr>
        <p:style>
          <a:lnRef idx="3">
            <a:schemeClr val="lt1"/>
          </a:lnRef>
          <a:fillRef idx="1">
            <a:schemeClr val="accent6"/>
          </a:fillRef>
          <a:effectRef idx="1">
            <a:schemeClr val="accent6"/>
          </a:effectRef>
          <a:fontRef idx="minor">
            <a:schemeClr val="lt1"/>
          </a:fontRef>
        </p:style>
        <p:txBody>
          <a:bodyPr wrap="square">
            <a:spAutoFit/>
          </a:bodyPr>
          <a:lstStyle/>
          <a:p>
            <a:r>
              <a:rPr lang="en-US" dirty="0"/>
              <a:t>Diversification </a:t>
            </a:r>
            <a:r>
              <a:rPr lang="en-US" dirty="0" smtClean="0"/>
              <a:t>effect:</a:t>
            </a:r>
            <a:endParaRPr lang="en-US" b="1" dirty="0"/>
          </a:p>
        </p:txBody>
      </p:sp>
      <p:pic>
        <p:nvPicPr>
          <p:cNvPr id="1027" name="Picture 3"/>
          <p:cNvPicPr>
            <a:picLocks noChangeAspect="1" noChangeArrowheads="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435951" y="3165230"/>
            <a:ext cx="7512295" cy="3288324"/>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duotone>
              <a:prstClr val="black"/>
              <a:srgbClr val="FFFF00">
                <a:tint val="45000"/>
                <a:satMod val="400000"/>
              </a:srgbClr>
            </a:duotone>
            <a:extLst>
              <a:ext uri="{28A0092B-C50C-407E-A947-70E740481C1C}">
                <a14:useLocalDpi xmlns:a14="http://schemas.microsoft.com/office/drawing/2010/main" val="0"/>
              </a:ext>
            </a:extLst>
          </a:blip>
          <a:srcRect/>
          <a:stretch>
            <a:fillRect/>
          </a:stretch>
        </p:blipFill>
        <p:spPr bwMode="auto">
          <a:xfrm>
            <a:off x="435951" y="1517753"/>
            <a:ext cx="11052664" cy="1647477"/>
          </a:xfrm>
          <a:prstGeom prst="rect">
            <a:avLst/>
          </a:prstGeom>
          <a:ln/>
        </p:spPr>
        <p:style>
          <a:lnRef idx="1">
            <a:schemeClr val="accent1"/>
          </a:lnRef>
          <a:fillRef idx="2">
            <a:schemeClr val="accent1"/>
          </a:fillRef>
          <a:effectRef idx="1">
            <a:schemeClr val="accent1"/>
          </a:effectRef>
          <a:fontRef idx="minor">
            <a:schemeClr val="dk1"/>
          </a:fontRef>
        </p:style>
      </p:pic>
    </p:spTree>
    <p:extLst>
      <p:ext uri="{BB962C8B-B14F-4D97-AF65-F5344CB8AC3E}">
        <p14:creationId xmlns:p14="http://schemas.microsoft.com/office/powerpoint/2010/main" val="2979885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barn(inVertical)">
                                      <p:cBhvr>
                                        <p:cTn id="7"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pic>
        <p:nvPicPr>
          <p:cNvPr id="2050" name="Picture 2"/>
          <p:cNvPicPr>
            <a:picLocks noChangeAspect="1" noChangeArrowheads="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445112" y="2897798"/>
            <a:ext cx="8663720" cy="3219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316523" y="1297598"/>
            <a:ext cx="11324492" cy="1238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363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7095212" cy="461665"/>
          </a:xfrm>
          <a:prstGeom prst="rect">
            <a:avLst/>
          </a:prstGeom>
        </p:spPr>
        <p:style>
          <a:lnRef idx="1">
            <a:schemeClr val="accent2"/>
          </a:lnRef>
          <a:fillRef idx="3">
            <a:schemeClr val="accent2"/>
          </a:fillRef>
          <a:effectRef idx="2">
            <a:schemeClr val="accent2"/>
          </a:effectRef>
          <a:fontRef idx="minor">
            <a:schemeClr val="lt1"/>
          </a:fontRef>
        </p:style>
        <p:txBody>
          <a:bodyPr wrap="none">
            <a:spAutoFit/>
          </a:bodyPr>
          <a:lstStyle/>
          <a:p>
            <a:r>
              <a:rPr lang="en-US" sz="2400" dirty="0"/>
              <a:t>Portfolio </a:t>
            </a:r>
            <a:r>
              <a:rPr lang="en-US" sz="2400" dirty="0">
                <a:latin typeface="Arial" pitchFamily="34" charset="0"/>
                <a:cs typeface="Arial" pitchFamily="34" charset="0"/>
              </a:rPr>
              <a:t>Risk-Return</a:t>
            </a:r>
            <a:r>
              <a:rPr lang="en-US" sz="2400" dirty="0"/>
              <a:t> Plots for Different Weights</a:t>
            </a:r>
          </a:p>
        </p:txBody>
      </p:sp>
      <p:pic>
        <p:nvPicPr>
          <p:cNvPr id="5123" name="Picture 3"/>
          <p:cNvPicPr>
            <a:picLocks noChangeAspect="1" noChangeArrowheads="1"/>
          </p:cNvPicPr>
          <p:nvPr/>
        </p:nvPicPr>
        <p:blipFill>
          <a:blip r:embed="rId2">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541094" y="2170602"/>
            <a:ext cx="9329737" cy="3948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248225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7095212" cy="461665"/>
          </a:xfrm>
          <a:prstGeom prst="rect">
            <a:avLst/>
          </a:prstGeom>
        </p:spPr>
        <p:style>
          <a:lnRef idx="1">
            <a:schemeClr val="accent2"/>
          </a:lnRef>
          <a:fillRef idx="3">
            <a:schemeClr val="accent2"/>
          </a:fillRef>
          <a:effectRef idx="2">
            <a:schemeClr val="accent2"/>
          </a:effectRef>
          <a:fontRef idx="minor">
            <a:schemeClr val="lt1"/>
          </a:fontRef>
        </p:style>
        <p:txBody>
          <a:bodyPr wrap="none">
            <a:spAutoFit/>
          </a:bodyPr>
          <a:lstStyle/>
          <a:p>
            <a:r>
              <a:rPr lang="en-US" sz="2400" dirty="0"/>
              <a:t>Portfolio </a:t>
            </a:r>
            <a:r>
              <a:rPr lang="en-US" sz="2400" dirty="0">
                <a:latin typeface="Arial" pitchFamily="34" charset="0"/>
                <a:cs typeface="Arial" pitchFamily="34" charset="0"/>
              </a:rPr>
              <a:t>Risk-Return</a:t>
            </a:r>
            <a:r>
              <a:rPr lang="en-US" sz="2400" dirty="0"/>
              <a:t> Plots for Different Weights</a:t>
            </a:r>
          </a:p>
        </p:txBody>
      </p:sp>
      <p:pic>
        <p:nvPicPr>
          <p:cNvPr id="6146" name="Picture 2"/>
          <p:cNvPicPr>
            <a:picLocks noChangeAspect="1" noChangeArrowheads="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503359" y="2252663"/>
            <a:ext cx="7081471" cy="4112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6395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additive="base">
                                        <p:cTn id="7" dur="500" fill="hold"/>
                                        <p:tgtEl>
                                          <p:spTgt spid="6146"/>
                                        </p:tgtEl>
                                        <p:attrNameLst>
                                          <p:attrName>ppt_x</p:attrName>
                                        </p:attrNameLst>
                                      </p:cBhvr>
                                      <p:tavLst>
                                        <p:tav tm="0">
                                          <p:val>
                                            <p:strVal val="#ppt_x"/>
                                          </p:val>
                                        </p:tav>
                                        <p:tav tm="100000">
                                          <p:val>
                                            <p:strVal val="#ppt_x"/>
                                          </p:val>
                                        </p:tav>
                                      </p:tavLst>
                                    </p:anim>
                                    <p:anim calcmode="lin" valueType="num">
                                      <p:cBhvr additive="base">
                                        <p:cTn id="8"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7095212" cy="461665"/>
          </a:xfrm>
          <a:prstGeom prst="rect">
            <a:avLst/>
          </a:prstGeom>
        </p:spPr>
        <p:style>
          <a:lnRef idx="1">
            <a:schemeClr val="accent2"/>
          </a:lnRef>
          <a:fillRef idx="3">
            <a:schemeClr val="accent2"/>
          </a:fillRef>
          <a:effectRef idx="2">
            <a:schemeClr val="accent2"/>
          </a:effectRef>
          <a:fontRef idx="minor">
            <a:schemeClr val="lt1"/>
          </a:fontRef>
        </p:style>
        <p:txBody>
          <a:bodyPr wrap="none">
            <a:spAutoFit/>
          </a:bodyPr>
          <a:lstStyle/>
          <a:p>
            <a:r>
              <a:rPr lang="en-US" sz="2400" dirty="0"/>
              <a:t>Portfolio </a:t>
            </a:r>
            <a:r>
              <a:rPr lang="en-US" sz="2400" dirty="0">
                <a:latin typeface="Arial" pitchFamily="34" charset="0"/>
                <a:cs typeface="Arial" pitchFamily="34" charset="0"/>
              </a:rPr>
              <a:t>Risk-Return</a:t>
            </a:r>
            <a:r>
              <a:rPr lang="en-US" sz="2400" dirty="0"/>
              <a:t> Plots for Different Weights</a:t>
            </a:r>
          </a:p>
        </p:txBody>
      </p:sp>
      <p:pic>
        <p:nvPicPr>
          <p:cNvPr id="7170" name="Picture 2"/>
          <p:cNvPicPr>
            <a:picLocks noChangeAspect="1" noChangeArrowheads="1"/>
          </p:cNvPicPr>
          <p:nvPr/>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452070" y="2343150"/>
            <a:ext cx="6359037" cy="382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9608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1000"/>
                                        <p:tgtEl>
                                          <p:spTgt spid="7170"/>
                                        </p:tgtEl>
                                      </p:cBhvr>
                                    </p:animEffect>
                                    <p:anim calcmode="lin" valueType="num">
                                      <p:cBhvr>
                                        <p:cTn id="8" dur="1000" fill="hold"/>
                                        <p:tgtEl>
                                          <p:spTgt spid="7170"/>
                                        </p:tgtEl>
                                        <p:attrNameLst>
                                          <p:attrName>ppt_x</p:attrName>
                                        </p:attrNameLst>
                                      </p:cBhvr>
                                      <p:tavLst>
                                        <p:tav tm="0">
                                          <p:val>
                                            <p:strVal val="#ppt_x"/>
                                          </p:val>
                                        </p:tav>
                                        <p:tav tm="100000">
                                          <p:val>
                                            <p:strVal val="#ppt_x"/>
                                          </p:val>
                                        </p:tav>
                                      </p:tavLst>
                                    </p:anim>
                                    <p:anim calcmode="lin" valueType="num">
                                      <p:cBhvr>
                                        <p:cTn id="9" dur="1000" fill="hold"/>
                                        <p:tgtEl>
                                          <p:spTgt spid="71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5552289"/>
          </a:xfrm>
          <a:prstGeom prst="rect">
            <a:avLst/>
          </a:prstGeom>
          <a:noFill/>
        </p:spPr>
        <p:txBody>
          <a:bodyPr wrap="square" lIns="108000" rIns="108000" rtlCol="0">
            <a:spAutoFit/>
          </a:bodyPr>
          <a:lstStyle/>
          <a:p>
            <a:pPr lvl="0"/>
            <a:endParaRPr lang="en-GB" dirty="0" smtClean="0"/>
          </a:p>
          <a:p>
            <a:pPr lvl="0"/>
            <a:r>
              <a:rPr lang="en-GB" dirty="0" smtClean="0"/>
              <a:t>What </a:t>
            </a:r>
            <a:r>
              <a:rPr lang="en-GB" dirty="0"/>
              <a:t>are the main categories of risk we should be concerned about when making any financial investment</a:t>
            </a:r>
            <a:r>
              <a:rPr lang="en-GB" dirty="0" smtClean="0"/>
              <a:t>?</a:t>
            </a:r>
          </a:p>
          <a:p>
            <a:pPr marL="342900" indent="-342900">
              <a:spcBef>
                <a:spcPct val="20000"/>
              </a:spcBef>
              <a:buFont typeface="Wingdings" pitchFamily="2" charset="2"/>
              <a:buChar char="§"/>
            </a:pPr>
            <a:r>
              <a:rPr lang="en-GB" dirty="0">
                <a:solidFill>
                  <a:srgbClr val="00245E"/>
                </a:solidFill>
              </a:rPr>
              <a:t>Systematic &amp; Unsystematic risk</a:t>
            </a:r>
          </a:p>
          <a:p>
            <a:pPr marL="342900" indent="-342900">
              <a:spcBef>
                <a:spcPct val="20000"/>
              </a:spcBef>
              <a:buFont typeface="Wingdings" pitchFamily="2" charset="2"/>
              <a:buChar char="§"/>
            </a:pPr>
            <a:r>
              <a:rPr lang="en-GB" dirty="0">
                <a:solidFill>
                  <a:srgbClr val="00245E"/>
                </a:solidFill>
              </a:rPr>
              <a:t>Inflation risk</a:t>
            </a:r>
          </a:p>
          <a:p>
            <a:pPr marL="342900" indent="-342900">
              <a:spcBef>
                <a:spcPct val="20000"/>
              </a:spcBef>
              <a:buFont typeface="Wingdings" pitchFamily="2" charset="2"/>
              <a:buChar char="§"/>
            </a:pPr>
            <a:r>
              <a:rPr lang="en-GB" dirty="0">
                <a:solidFill>
                  <a:srgbClr val="00245E"/>
                </a:solidFill>
              </a:rPr>
              <a:t>Sentiment risk</a:t>
            </a:r>
          </a:p>
          <a:p>
            <a:pPr marL="342900" indent="-342900">
              <a:spcBef>
                <a:spcPct val="20000"/>
              </a:spcBef>
              <a:buFont typeface="Wingdings" pitchFamily="2" charset="2"/>
              <a:buChar char="§"/>
            </a:pPr>
            <a:r>
              <a:rPr lang="en-GB" dirty="0">
                <a:solidFill>
                  <a:srgbClr val="00245E"/>
                </a:solidFill>
              </a:rPr>
              <a:t>Interest Rate risk</a:t>
            </a:r>
          </a:p>
          <a:p>
            <a:pPr marL="342900" indent="-342900">
              <a:spcBef>
                <a:spcPct val="20000"/>
              </a:spcBef>
              <a:buFont typeface="Wingdings" pitchFamily="2" charset="2"/>
              <a:buChar char="§"/>
            </a:pPr>
            <a:r>
              <a:rPr lang="en-GB" dirty="0">
                <a:solidFill>
                  <a:srgbClr val="00245E"/>
                </a:solidFill>
              </a:rPr>
              <a:t>Credit risk</a:t>
            </a:r>
          </a:p>
          <a:p>
            <a:pPr marL="342900" indent="-342900">
              <a:spcBef>
                <a:spcPct val="20000"/>
              </a:spcBef>
              <a:buFont typeface="Wingdings" pitchFamily="2" charset="2"/>
              <a:buChar char="§"/>
            </a:pPr>
            <a:r>
              <a:rPr lang="en-GB" dirty="0">
                <a:solidFill>
                  <a:srgbClr val="00245E"/>
                </a:solidFill>
              </a:rPr>
              <a:t>Currency risk</a:t>
            </a:r>
          </a:p>
          <a:p>
            <a:pPr marL="342900" indent="-342900">
              <a:spcBef>
                <a:spcPct val="20000"/>
              </a:spcBef>
              <a:buFont typeface="Wingdings" pitchFamily="2" charset="2"/>
              <a:buChar char="§"/>
            </a:pPr>
            <a:r>
              <a:rPr lang="en-GB" dirty="0">
                <a:solidFill>
                  <a:srgbClr val="00245E"/>
                </a:solidFill>
              </a:rPr>
              <a:t>Liquidity risk</a:t>
            </a:r>
          </a:p>
          <a:p>
            <a:pPr marL="342900" indent="-342900">
              <a:spcBef>
                <a:spcPct val="20000"/>
              </a:spcBef>
              <a:buFont typeface="Wingdings" pitchFamily="2" charset="2"/>
              <a:buChar char="§"/>
            </a:pPr>
            <a:r>
              <a:rPr lang="en-GB" dirty="0">
                <a:solidFill>
                  <a:srgbClr val="00245E"/>
                </a:solidFill>
              </a:rPr>
              <a:t>Event risk</a:t>
            </a:r>
          </a:p>
          <a:p>
            <a:pPr marL="342900" indent="-342900">
              <a:spcBef>
                <a:spcPct val="20000"/>
              </a:spcBef>
              <a:buFont typeface="Wingdings" pitchFamily="2" charset="2"/>
              <a:buChar char="§"/>
            </a:pPr>
            <a:r>
              <a:rPr lang="en-GB" dirty="0">
                <a:solidFill>
                  <a:srgbClr val="00245E"/>
                </a:solidFill>
              </a:rPr>
              <a:t>Political risk</a:t>
            </a:r>
          </a:p>
          <a:p>
            <a:pPr marL="342900" indent="-342900">
              <a:spcBef>
                <a:spcPct val="20000"/>
              </a:spcBef>
              <a:buFont typeface="Wingdings" pitchFamily="2" charset="2"/>
              <a:buChar char="§"/>
            </a:pPr>
            <a:r>
              <a:rPr lang="en-GB" dirty="0">
                <a:solidFill>
                  <a:srgbClr val="00245E"/>
                </a:solidFill>
              </a:rPr>
              <a:t>Operational risk</a:t>
            </a:r>
          </a:p>
          <a:p>
            <a:pPr marL="342900" indent="-342900">
              <a:spcBef>
                <a:spcPct val="20000"/>
              </a:spcBef>
              <a:buFont typeface="Wingdings" pitchFamily="2" charset="2"/>
              <a:buChar char="§"/>
            </a:pPr>
            <a:r>
              <a:rPr lang="en-GB" dirty="0">
                <a:solidFill>
                  <a:srgbClr val="00245E"/>
                </a:solidFill>
              </a:rPr>
              <a:t>Relative risk</a:t>
            </a:r>
          </a:p>
          <a:p>
            <a:pPr marL="342900" indent="-342900">
              <a:spcBef>
                <a:spcPct val="20000"/>
              </a:spcBef>
              <a:buFont typeface="Wingdings" pitchFamily="2" charset="2"/>
              <a:buChar char="§"/>
            </a:pPr>
            <a:r>
              <a:rPr lang="en-GB" dirty="0">
                <a:solidFill>
                  <a:srgbClr val="00245E"/>
                </a:solidFill>
              </a:rPr>
              <a:t>Gearing risk</a:t>
            </a:r>
          </a:p>
          <a:p>
            <a:pPr marL="342900" indent="-342900">
              <a:spcBef>
                <a:spcPct val="20000"/>
              </a:spcBef>
              <a:buFont typeface="Wingdings" pitchFamily="2" charset="2"/>
              <a:buChar char="§"/>
            </a:pPr>
            <a:r>
              <a:rPr lang="en-GB" dirty="0">
                <a:solidFill>
                  <a:srgbClr val="00245E"/>
                </a:solidFill>
              </a:rPr>
              <a:t>Non-diversification risk</a:t>
            </a:r>
          </a:p>
          <a:p>
            <a:pPr lvl="0"/>
            <a:endParaRPr lang="en-US" sz="2000" dirty="0">
              <a:latin typeface="Arial" pitchFamily="34" charset="0"/>
              <a:cs typeface="Arial" pitchFamily="34" charset="0"/>
            </a:endParaRPr>
          </a:p>
        </p:txBody>
      </p:sp>
    </p:spTree>
    <p:extLst>
      <p:ext uri="{BB962C8B-B14F-4D97-AF65-F5344CB8AC3E}">
        <p14:creationId xmlns:p14="http://schemas.microsoft.com/office/powerpoint/2010/main" val="279443088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7095212" cy="461665"/>
          </a:xfrm>
          <a:prstGeom prst="rect">
            <a:avLst/>
          </a:prstGeom>
        </p:spPr>
        <p:style>
          <a:lnRef idx="1">
            <a:schemeClr val="accent2"/>
          </a:lnRef>
          <a:fillRef idx="3">
            <a:schemeClr val="accent2"/>
          </a:fillRef>
          <a:effectRef idx="2">
            <a:schemeClr val="accent2"/>
          </a:effectRef>
          <a:fontRef idx="minor">
            <a:schemeClr val="lt1"/>
          </a:fontRef>
        </p:style>
        <p:txBody>
          <a:bodyPr wrap="none">
            <a:spAutoFit/>
          </a:bodyPr>
          <a:lstStyle/>
          <a:p>
            <a:r>
              <a:rPr lang="en-US" sz="2400" dirty="0"/>
              <a:t>Portfolio </a:t>
            </a:r>
            <a:r>
              <a:rPr lang="en-US" sz="2400" dirty="0">
                <a:latin typeface="Arial" pitchFamily="34" charset="0"/>
                <a:cs typeface="Arial" pitchFamily="34" charset="0"/>
              </a:rPr>
              <a:t>Risk-Return</a:t>
            </a:r>
            <a:r>
              <a:rPr lang="en-US" sz="2400" dirty="0"/>
              <a:t> Plots for Different Weights</a:t>
            </a:r>
          </a:p>
        </p:txBody>
      </p:sp>
      <p:pic>
        <p:nvPicPr>
          <p:cNvPr id="8194" name="Picture 2"/>
          <p:cNvPicPr>
            <a:picLocks noChangeAspect="1" noChangeArrowheads="1"/>
          </p:cNvPicPr>
          <p:nvPr/>
        </p:nvPicPr>
        <p:blipFill>
          <a:blip r:embed="rId2">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468557" y="2285634"/>
            <a:ext cx="6694243" cy="38572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8961761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barn(inVertical)">
                                      <p:cBhvr>
                                        <p:cTn id="7"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3347391" cy="461665"/>
          </a:xfrm>
          <a:prstGeom prst="rect">
            <a:avLst/>
          </a:prstGeom>
        </p:spPr>
        <p:style>
          <a:lnRef idx="1">
            <a:schemeClr val="accent2"/>
          </a:lnRef>
          <a:fillRef idx="3">
            <a:schemeClr val="accent2"/>
          </a:fillRef>
          <a:effectRef idx="2">
            <a:schemeClr val="accent2"/>
          </a:effectRef>
          <a:fontRef idx="minor">
            <a:schemeClr val="lt1"/>
          </a:fontRef>
        </p:style>
        <p:txBody>
          <a:bodyPr wrap="none">
            <a:spAutoFit/>
          </a:bodyPr>
          <a:lstStyle/>
          <a:p>
            <a:r>
              <a:rPr lang="en-US" sz="2400" dirty="0"/>
              <a:t>The Efficient Frontier</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867" y="2221890"/>
            <a:ext cx="5819775" cy="3709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6588370" y="2245336"/>
            <a:ext cx="4665784" cy="369331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endParaRPr lang="en-US" dirty="0"/>
          </a:p>
          <a:p>
            <a:r>
              <a:rPr lang="en-US" dirty="0"/>
              <a:t>The efficient frontier represents that set of portfolios with the maximum rate of return for every given level of risk, or the minimum risk for every level of </a:t>
            </a:r>
            <a:r>
              <a:rPr lang="en-US" dirty="0" smtClean="0"/>
              <a:t>return.</a:t>
            </a:r>
          </a:p>
          <a:p>
            <a:endParaRPr lang="en-US" dirty="0"/>
          </a:p>
          <a:p>
            <a:r>
              <a:rPr lang="en-US" dirty="0"/>
              <a:t>Frontier will be portfolios of investments rather than individual securities</a:t>
            </a:r>
          </a:p>
          <a:p>
            <a:r>
              <a:rPr lang="en-US" dirty="0"/>
              <a:t>Exceptions being the asset with the highest return and the asset with the lowest </a:t>
            </a:r>
            <a:r>
              <a:rPr lang="en-US" dirty="0" smtClean="0"/>
              <a:t>risk.</a:t>
            </a:r>
          </a:p>
          <a:p>
            <a:endParaRPr lang="en-US" dirty="0" smtClean="0"/>
          </a:p>
          <a:p>
            <a:endParaRPr lang="en-US" dirty="0"/>
          </a:p>
        </p:txBody>
      </p:sp>
    </p:spTree>
    <p:extLst>
      <p:ext uri="{BB962C8B-B14F-4D97-AF65-F5344CB8AC3E}">
        <p14:creationId xmlns:p14="http://schemas.microsoft.com/office/powerpoint/2010/main" val="818114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10404181" cy="461665"/>
          </a:xfrm>
          <a:prstGeom prst="rect">
            <a:avLst/>
          </a:prstGeom>
        </p:spPr>
        <p:style>
          <a:lnRef idx="1">
            <a:schemeClr val="accent2"/>
          </a:lnRef>
          <a:fillRef idx="3">
            <a:schemeClr val="accent2"/>
          </a:fillRef>
          <a:effectRef idx="2">
            <a:schemeClr val="accent2"/>
          </a:effectRef>
          <a:fontRef idx="minor">
            <a:schemeClr val="lt1"/>
          </a:fontRef>
        </p:style>
        <p:txBody>
          <a:bodyPr wrap="square">
            <a:spAutoFit/>
          </a:bodyPr>
          <a:lstStyle/>
          <a:p>
            <a:r>
              <a:rPr lang="en-US" sz="2400" dirty="0"/>
              <a:t>The Efficient Frontier </a:t>
            </a:r>
            <a:r>
              <a:rPr lang="en-US" sz="2400" dirty="0" smtClean="0"/>
              <a:t> and </a:t>
            </a:r>
            <a:r>
              <a:rPr lang="en-US" sz="2400" dirty="0"/>
              <a:t>Investor Utility</a:t>
            </a:r>
          </a:p>
        </p:txBody>
      </p:sp>
      <p:sp>
        <p:nvSpPr>
          <p:cNvPr id="5" name="Rectangle 4"/>
          <p:cNvSpPr/>
          <p:nvPr/>
        </p:nvSpPr>
        <p:spPr>
          <a:xfrm>
            <a:off x="492368" y="2295271"/>
            <a:ext cx="10374923" cy="313932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An individual investor’s utility curve specifies the trade-offs he is willing to make between expected return and </a:t>
            </a:r>
            <a:r>
              <a:rPr lang="en-US" dirty="0" smtClean="0"/>
              <a:t>risk.</a:t>
            </a:r>
          </a:p>
          <a:p>
            <a:endParaRPr lang="en-US" dirty="0"/>
          </a:p>
          <a:p>
            <a:r>
              <a:rPr lang="en-US" dirty="0"/>
              <a:t>The slope of the efficient frontier curve decreases steadily as you move upward</a:t>
            </a:r>
          </a:p>
          <a:p>
            <a:r>
              <a:rPr lang="en-US" dirty="0"/>
              <a:t>These two interactions will determine the particular portfolio selected by an individual investor</a:t>
            </a:r>
            <a:r>
              <a:rPr lang="en-US" dirty="0" smtClean="0"/>
              <a:t>.</a:t>
            </a:r>
          </a:p>
          <a:p>
            <a:endParaRPr lang="en-US" dirty="0"/>
          </a:p>
          <a:p>
            <a:endParaRPr lang="en-US" dirty="0"/>
          </a:p>
          <a:p>
            <a:r>
              <a:rPr lang="en-US" dirty="0"/>
              <a:t>The optimal portfolio has the highest utility for a given investor</a:t>
            </a:r>
          </a:p>
          <a:p>
            <a:r>
              <a:rPr lang="en-US" dirty="0"/>
              <a:t>It lies at the point of tangency between the efficient frontier and the utility curve with the highest possible utility.</a:t>
            </a:r>
          </a:p>
        </p:txBody>
      </p:sp>
    </p:spTree>
    <p:extLst>
      <p:ext uri="{BB962C8B-B14F-4D97-AF65-F5344CB8AC3E}">
        <p14:creationId xmlns:p14="http://schemas.microsoft.com/office/powerpoint/2010/main" val="1612627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445477" y="1348154"/>
            <a:ext cx="11347938" cy="5016758"/>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solidFill>
                  <a:srgbClr val="FFFF00"/>
                </a:solidFill>
                <a:latin typeface="Arial" pitchFamily="34" charset="0"/>
                <a:cs typeface="Arial" pitchFamily="34" charset="0"/>
              </a:rPr>
              <a:t>Systematic versus Idiosyncratic Risk:</a:t>
            </a:r>
          </a:p>
          <a:p>
            <a:pPr lvl="0"/>
            <a:r>
              <a:rPr lang="en-US" sz="2000" dirty="0">
                <a:latin typeface="Arial" pitchFamily="34" charset="0"/>
                <a:cs typeface="Arial" pitchFamily="34" charset="0"/>
              </a:rPr>
              <a:t>An investment’s systematic risk is far more important than its unsystematic risk</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a:p>
            <a:pPr lvl="0"/>
            <a:r>
              <a:rPr lang="en-US" sz="2000" dirty="0">
                <a:latin typeface="Arial" pitchFamily="34" charset="0"/>
                <a:cs typeface="Arial" pitchFamily="34" charset="0"/>
              </a:rPr>
              <a:t>If the risk of an investment comes mainly from unsystematic risk, the investment will tend to have a low correlation with the returns of most of the other stocks in the portfolio, and will make a minor contribution to the portfolio’s overall risk.</a:t>
            </a:r>
          </a:p>
          <a:p>
            <a:pPr lvl="0"/>
            <a:endParaRPr lang="en-US" sz="2000" dirty="0">
              <a:latin typeface="Arial" pitchFamily="34" charset="0"/>
              <a:cs typeface="Arial" pitchFamily="34" charset="0"/>
            </a:endParaRPr>
          </a:p>
          <a:p>
            <a:pPr lvl="0"/>
            <a:r>
              <a:rPr lang="en-US" sz="2000" b="1" dirty="0">
                <a:solidFill>
                  <a:srgbClr val="FFFF00"/>
                </a:solidFill>
                <a:latin typeface="Arial" pitchFamily="34" charset="0"/>
                <a:cs typeface="Arial" pitchFamily="34" charset="0"/>
              </a:rPr>
              <a:t>Diversification and Systematic Risk:</a:t>
            </a:r>
          </a:p>
          <a:p>
            <a:pPr lvl="0"/>
            <a:r>
              <a:rPr lang="en-US" sz="2000" dirty="0">
                <a:latin typeface="Arial" pitchFamily="34" charset="0"/>
                <a:cs typeface="Arial" pitchFamily="34" charset="0"/>
              </a:rPr>
              <a:t>Systematic or non-diversifiable risk is not reduced even as we increase the number of stocks in the portfolio</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a:p>
            <a:pPr lvl="0"/>
            <a:r>
              <a:rPr lang="en-US" sz="2000" dirty="0">
                <a:latin typeface="Arial" pitchFamily="34" charset="0"/>
                <a:cs typeface="Arial" pitchFamily="34" charset="0"/>
              </a:rPr>
              <a:t>Systematic sources of risk (such as inflation, war, interest rates) are common to most investments resulting in a perfect positive correlation and no diversification benefit</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a:p>
            <a:pPr lvl="0"/>
            <a:r>
              <a:rPr lang="en-US" sz="2000" dirty="0">
                <a:latin typeface="Arial" pitchFamily="34" charset="0"/>
                <a:cs typeface="Arial" pitchFamily="34" charset="0"/>
              </a:rPr>
              <a:t>Large portfolios will not be affected by unsystematic risk but will be influenced by systematic risk factors.</a:t>
            </a:r>
          </a:p>
        </p:txBody>
      </p:sp>
    </p:spTree>
    <p:extLst>
      <p:ext uri="{BB962C8B-B14F-4D97-AF65-F5344CB8AC3E}">
        <p14:creationId xmlns:p14="http://schemas.microsoft.com/office/powerpoint/2010/main" val="1829043016"/>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369327" y="1485873"/>
            <a:ext cx="10404181" cy="461665"/>
          </a:xfrm>
          <a:prstGeom prst="rect">
            <a:avLst/>
          </a:prstGeom>
        </p:spPr>
        <p:style>
          <a:lnRef idx="1">
            <a:schemeClr val="accent2"/>
          </a:lnRef>
          <a:fillRef idx="3">
            <a:schemeClr val="accent2"/>
          </a:fillRef>
          <a:effectRef idx="2">
            <a:schemeClr val="accent2"/>
          </a:effectRef>
          <a:fontRef idx="minor">
            <a:schemeClr val="lt1"/>
          </a:fontRef>
        </p:style>
        <p:txBody>
          <a:bodyPr wrap="square">
            <a:spAutoFit/>
          </a:bodyPr>
          <a:lstStyle/>
          <a:p>
            <a:r>
              <a:rPr lang="en-US" sz="2400" dirty="0" smtClean="0"/>
              <a:t>Limitations of </a:t>
            </a:r>
            <a:r>
              <a:rPr lang="en-US" sz="2400" dirty="0"/>
              <a:t>Markowitz portfolio </a:t>
            </a:r>
            <a:r>
              <a:rPr lang="en-US" sz="2400" dirty="0" smtClean="0"/>
              <a:t>optimization:</a:t>
            </a:r>
            <a:endParaRPr lang="en-US" sz="2400" dirty="0"/>
          </a:p>
        </p:txBody>
      </p:sp>
      <p:sp>
        <p:nvSpPr>
          <p:cNvPr id="5" name="Rectangle 4"/>
          <p:cNvSpPr/>
          <p:nvPr/>
        </p:nvSpPr>
        <p:spPr>
          <a:xfrm>
            <a:off x="492368" y="2295271"/>
            <a:ext cx="10374923" cy="378565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2400" dirty="0">
                <a:latin typeface="Arial" pitchFamily="34" charset="0"/>
                <a:cs typeface="Arial" pitchFamily="34" charset="0"/>
              </a:rPr>
              <a:t>1.Too many inputs required  </a:t>
            </a:r>
          </a:p>
          <a:p>
            <a:r>
              <a:rPr lang="en-US" sz="2400" dirty="0">
                <a:latin typeface="Arial" pitchFamily="34" charset="0"/>
                <a:cs typeface="Arial" pitchFamily="34" charset="0"/>
              </a:rPr>
              <a:t>It Limit use to asset allocation or small-scale problems</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2.Use </a:t>
            </a:r>
            <a:r>
              <a:rPr lang="en-US" sz="2400" dirty="0">
                <a:latin typeface="Arial" pitchFamily="34" charset="0"/>
                <a:cs typeface="Arial" pitchFamily="34" charset="0"/>
              </a:rPr>
              <a:t>of estimates can lead to “error maximization”</a:t>
            </a:r>
          </a:p>
          <a:p>
            <a:r>
              <a:rPr lang="en-US" sz="2400" dirty="0">
                <a:latin typeface="Arial" pitchFamily="34" charset="0"/>
                <a:cs typeface="Arial" pitchFamily="34" charset="0"/>
              </a:rPr>
              <a:t>It Introduce additional “hard” constraints in optimization </a:t>
            </a:r>
            <a:r>
              <a:rPr lang="en-US" sz="2400" dirty="0" err="1">
                <a:latin typeface="Arial" pitchFamily="34" charset="0"/>
                <a:cs typeface="Arial" pitchFamily="34" charset="0"/>
              </a:rPr>
              <a:t>process.we</a:t>
            </a:r>
            <a:r>
              <a:rPr lang="en-US" sz="2400" dirty="0">
                <a:latin typeface="Arial" pitchFamily="34" charset="0"/>
                <a:cs typeface="Arial" pitchFamily="34" charset="0"/>
              </a:rPr>
              <a:t> need to Use “portfolio resampling” to find average optimal portfolio given range of possible estimates.</a:t>
            </a:r>
          </a:p>
          <a:p>
            <a:endParaRPr lang="en-US" sz="2400" dirty="0">
              <a:latin typeface="Arial" pitchFamily="34" charset="0"/>
              <a:cs typeface="Arial" pitchFamily="34" charset="0"/>
            </a:endParaRPr>
          </a:p>
          <a:p>
            <a:r>
              <a:rPr lang="en-US" sz="2400" dirty="0">
                <a:latin typeface="Arial" pitchFamily="34" charset="0"/>
                <a:cs typeface="Arial" pitchFamily="34" charset="0"/>
              </a:rPr>
              <a:t>3.Reliance on historical data to obtain estimates</a:t>
            </a:r>
          </a:p>
          <a:p>
            <a:r>
              <a:rPr lang="en-US" sz="2400" dirty="0">
                <a:latin typeface="Arial" pitchFamily="34" charset="0"/>
                <a:cs typeface="Arial" pitchFamily="34" charset="0"/>
              </a:rPr>
              <a:t>True parameters not only never known, but also not constant over time.</a:t>
            </a:r>
          </a:p>
        </p:txBody>
      </p:sp>
    </p:spTree>
    <p:extLst>
      <p:ext uri="{BB962C8B-B14F-4D97-AF65-F5344CB8AC3E}">
        <p14:creationId xmlns:p14="http://schemas.microsoft.com/office/powerpoint/2010/main" val="2111331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820616" y="1348154"/>
            <a:ext cx="10843846" cy="3170099"/>
          </a:xfrm>
          <a:prstGeom prst="rect">
            <a:avLst/>
          </a:prstGeom>
        </p:spPr>
        <p:style>
          <a:lnRef idx="1">
            <a:schemeClr val="accent1"/>
          </a:lnRef>
          <a:fillRef idx="2">
            <a:schemeClr val="accent1"/>
          </a:fillRef>
          <a:effectRef idx="1">
            <a:schemeClr val="accent1"/>
          </a:effectRef>
          <a:fontRef idx="minor">
            <a:schemeClr val="dk1"/>
          </a:fontRef>
        </p:style>
        <p:txBody>
          <a:bodyPr wrap="square" lIns="108000" rIns="108000" rtlCol="0">
            <a:spAutoFit/>
          </a:bodyPr>
          <a:lstStyle/>
          <a:p>
            <a:pPr lvl="0"/>
            <a:r>
              <a:rPr lang="en-US" sz="2000" b="1" dirty="0">
                <a:latin typeface="Arial" pitchFamily="34" charset="0"/>
                <a:cs typeface="Arial" pitchFamily="34" charset="0"/>
              </a:rPr>
              <a:t>Systematic Risk and Beta:</a:t>
            </a:r>
          </a:p>
          <a:p>
            <a:pPr lvl="0"/>
            <a:r>
              <a:rPr lang="en-US" sz="2000" dirty="0">
                <a:latin typeface="Arial" pitchFamily="34" charset="0"/>
                <a:cs typeface="Arial" pitchFamily="34" charset="0"/>
              </a:rPr>
              <a:t>Systematic risk is measured by beta coefficient, which estimates the extent to which a particular investment’s returns vary with  the returns on the market portfolio.</a:t>
            </a:r>
          </a:p>
          <a:p>
            <a:pPr lvl="0"/>
            <a:endParaRPr lang="en-US" sz="2000" dirty="0">
              <a:solidFill>
                <a:srgbClr val="FFFF00"/>
              </a:solidFill>
              <a:latin typeface="Arial" pitchFamily="34" charset="0"/>
              <a:cs typeface="Arial" pitchFamily="34" charset="0"/>
            </a:endParaRPr>
          </a:p>
          <a:p>
            <a:pPr lvl="0"/>
            <a:r>
              <a:rPr lang="en-US" sz="2000" b="1" dirty="0">
                <a:latin typeface="Arial" pitchFamily="34" charset="0"/>
                <a:cs typeface="Arial" pitchFamily="34" charset="0"/>
              </a:rPr>
              <a:t>The CAPM:</a:t>
            </a:r>
          </a:p>
          <a:p>
            <a:pPr lvl="0"/>
            <a:r>
              <a:rPr lang="en-US" sz="2000" dirty="0">
                <a:latin typeface="Arial" pitchFamily="34" charset="0"/>
                <a:cs typeface="Arial" pitchFamily="34" charset="0"/>
              </a:rPr>
              <a:t>CAPM also describes how the betas relate to the expected rates of return that investors require on their investments.</a:t>
            </a:r>
          </a:p>
          <a:p>
            <a:pPr lvl="0"/>
            <a:r>
              <a:rPr lang="en-US" sz="2000" dirty="0">
                <a:latin typeface="Arial" pitchFamily="34" charset="0"/>
                <a:cs typeface="Arial" pitchFamily="34" charset="0"/>
              </a:rPr>
              <a:t>The key insight of CAPM is that investors will require a higher rate of return on investments with higher betas. The relation is given by the following linear equation</a:t>
            </a:r>
            <a:r>
              <a:rPr lang="en-US" sz="2000" dirty="0" smtClean="0">
                <a:latin typeface="Arial" pitchFamily="34" charset="0"/>
                <a:cs typeface="Arial" pitchFamily="34" charset="0"/>
              </a:rPr>
              <a:t>:</a:t>
            </a:r>
          </a:p>
          <a:p>
            <a:pPr lvl="0"/>
            <a:endParaRPr lang="en-US" sz="2000" dirty="0">
              <a:latin typeface="Arial" pitchFamily="34" charset="0"/>
              <a:cs typeface="Arial" pitchFamily="34" charset="0"/>
            </a:endParaRPr>
          </a:p>
        </p:txBody>
      </p:sp>
      <p:sp>
        <p:nvSpPr>
          <p:cNvPr id="2" name="Rectangle 1"/>
          <p:cNvSpPr/>
          <p:nvPr/>
        </p:nvSpPr>
        <p:spPr>
          <a:xfrm>
            <a:off x="913606" y="5380892"/>
            <a:ext cx="7046364"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buFont typeface="Wingdings" pitchFamily="2" charset="2"/>
              <a:buChar char="q"/>
            </a:pPr>
            <a:r>
              <a:rPr lang="en-US" dirty="0"/>
              <a:t>R</a:t>
            </a:r>
            <a:r>
              <a:rPr lang="en-US" baseline="-25000" dirty="0"/>
              <a:t>market</a:t>
            </a:r>
            <a:r>
              <a:rPr lang="en-US" dirty="0"/>
              <a:t> is the expected return on the market portfolio</a:t>
            </a:r>
          </a:p>
          <a:p>
            <a:pPr>
              <a:buFont typeface="Wingdings" pitchFamily="2" charset="2"/>
              <a:buChar char="q"/>
            </a:pPr>
            <a:r>
              <a:rPr lang="en-US" dirty="0"/>
              <a:t>R</a:t>
            </a:r>
            <a:r>
              <a:rPr lang="en-US" baseline="-25000" dirty="0"/>
              <a:t>f</a:t>
            </a:r>
            <a:r>
              <a:rPr lang="en-US" dirty="0"/>
              <a:t> is the </a:t>
            </a:r>
            <a:r>
              <a:rPr lang="en-US" dirty="0" smtClean="0"/>
              <a:t>risk free </a:t>
            </a:r>
            <a:r>
              <a:rPr lang="en-US" dirty="0"/>
              <a:t>rate (return for zero-beta assets).</a:t>
            </a:r>
          </a:p>
        </p:txBody>
      </p:sp>
      <p:pic>
        <p:nvPicPr>
          <p:cNvPr id="7" name="Picture 6" descr="eq08_06"/>
          <p:cNvPicPr>
            <a:picLocks noChangeAspect="1" noChangeArrowheads="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rcRect/>
          <a:stretch>
            <a:fillRect/>
          </a:stretch>
        </p:blipFill>
        <p:spPr bwMode="auto">
          <a:xfrm>
            <a:off x="820616" y="4667006"/>
            <a:ext cx="5487988"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469855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281354" y="1348154"/>
            <a:ext cx="11512061"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solidFill>
                  <a:srgbClr val="FFFF00"/>
                </a:solidFill>
                <a:latin typeface="Arial" pitchFamily="34" charset="0"/>
                <a:cs typeface="Arial" pitchFamily="34" charset="0"/>
              </a:rPr>
              <a:t>Arbitrage pricing theory </a:t>
            </a:r>
            <a:r>
              <a:rPr lang="en-US" sz="2000" b="1" dirty="0" smtClean="0">
                <a:solidFill>
                  <a:srgbClr val="FFFF00"/>
                </a:solidFill>
                <a:latin typeface="Arial" pitchFamily="34" charset="0"/>
                <a:cs typeface="Arial" pitchFamily="34" charset="0"/>
              </a:rPr>
              <a:t>:</a:t>
            </a:r>
            <a:endParaRPr lang="en-US" sz="2000" dirty="0">
              <a:latin typeface="Arial" pitchFamily="34" charset="0"/>
              <a:cs typeface="Arial" pitchFamily="34" charset="0"/>
            </a:endParaRPr>
          </a:p>
        </p:txBody>
      </p:sp>
      <p:sp>
        <p:nvSpPr>
          <p:cNvPr id="2" name="Rectangle 1"/>
          <p:cNvSpPr/>
          <p:nvPr/>
        </p:nvSpPr>
        <p:spPr>
          <a:xfrm>
            <a:off x="281354" y="1794552"/>
            <a:ext cx="11512061" cy="4247317"/>
          </a:xfrm>
          <a:prstGeom prst="rect">
            <a:avLst/>
          </a:prstGeom>
          <a:solidFill>
            <a:schemeClr val="accent3">
              <a:lumMod val="40000"/>
              <a:lumOff val="60000"/>
            </a:schemeClr>
          </a:solidFill>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Arbitrage pricing theory (APT) is a valuation model. Compared to CAPM, it uses fewer assumptions but is harder to use. The basis of arbitrage pricing theory is the idea that the price of a security is driven by a number of factors. These can be divided into two groups: macro factors and company specific factors. </a:t>
            </a:r>
          </a:p>
          <a:p>
            <a:endParaRPr lang="en-US" dirty="0"/>
          </a:p>
          <a:p>
            <a:r>
              <a:rPr lang="en-US" dirty="0"/>
              <a:t>APT  theory predicts a relationship between the returns of a portfolio and the returns of a single asset through a linear combination of many independent macro-economic variables.</a:t>
            </a:r>
          </a:p>
          <a:p>
            <a:endParaRPr lang="en-US" dirty="0"/>
          </a:p>
          <a:p>
            <a:r>
              <a:rPr lang="en-US" dirty="0"/>
              <a:t>The general idea behind APT is that two things can explain the expected return on a financial asset: </a:t>
            </a:r>
          </a:p>
          <a:p>
            <a:r>
              <a:rPr lang="en-US" dirty="0" smtClean="0"/>
              <a:t>1</a:t>
            </a:r>
            <a:r>
              <a:rPr lang="en-US" dirty="0"/>
              <a:t>)    macroeconomic/security-specific influences </a:t>
            </a:r>
          </a:p>
          <a:p>
            <a:r>
              <a:rPr lang="en-US" dirty="0" smtClean="0"/>
              <a:t>2</a:t>
            </a:r>
            <a:r>
              <a:rPr lang="en-US" dirty="0"/>
              <a:t>)   the asset's sensitivity to those influences. This   </a:t>
            </a:r>
            <a:r>
              <a:rPr lang="en-US" dirty="0" smtClean="0"/>
              <a:t>relationship </a:t>
            </a:r>
            <a:r>
              <a:rPr lang="en-US" dirty="0"/>
              <a:t>takes the form of </a:t>
            </a:r>
            <a:r>
              <a:rPr lang="en-US" dirty="0" smtClean="0"/>
              <a:t>the linear</a:t>
            </a:r>
            <a:r>
              <a:rPr lang="en-US" dirty="0"/>
              <a:t> regression </a:t>
            </a:r>
            <a:r>
              <a:rPr lang="en-US" dirty="0" smtClean="0"/>
              <a:t>formula. </a:t>
            </a:r>
            <a:endParaRPr lang="en-US" dirty="0"/>
          </a:p>
          <a:p>
            <a:endParaRPr lang="en-US" dirty="0"/>
          </a:p>
          <a:p>
            <a:r>
              <a:rPr lang="en-US" dirty="0" smtClean="0"/>
              <a:t>There </a:t>
            </a:r>
            <a:r>
              <a:rPr lang="en-US" dirty="0"/>
              <a:t>are an infinite number of security-specific influences for any given security including inflation, production measures, investor confidence, exchange rates, market indices or changes in interest rates. It is up to the analyst to decide which influences are relevant to the asset being analyzed.</a:t>
            </a:r>
          </a:p>
        </p:txBody>
      </p:sp>
    </p:spTree>
    <p:extLst>
      <p:ext uri="{BB962C8B-B14F-4D97-AF65-F5344CB8AC3E}">
        <p14:creationId xmlns:p14="http://schemas.microsoft.com/office/powerpoint/2010/main" val="230281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281354" y="1348154"/>
            <a:ext cx="11347938"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solidFill>
                  <a:srgbClr val="FFFF00"/>
                </a:solidFill>
                <a:latin typeface="Arial" pitchFamily="34" charset="0"/>
                <a:cs typeface="Arial" pitchFamily="34" charset="0"/>
              </a:rPr>
              <a:t>Difference between CAPM and Arbitrage Pricing Theory::</a:t>
            </a:r>
            <a:endParaRPr lang="en-US" sz="2000" dirty="0">
              <a:latin typeface="Arial" pitchFamily="34" charset="0"/>
              <a:cs typeface="Arial" pitchFamily="34" charset="0"/>
            </a:endParaRPr>
          </a:p>
        </p:txBody>
      </p:sp>
      <p:sp>
        <p:nvSpPr>
          <p:cNvPr id="2" name="Rectangle 1"/>
          <p:cNvSpPr/>
          <p:nvPr/>
        </p:nvSpPr>
        <p:spPr>
          <a:xfrm>
            <a:off x="281354" y="1794552"/>
            <a:ext cx="11512061" cy="4801314"/>
          </a:xfrm>
          <a:prstGeom prst="rect">
            <a:avLst/>
          </a:prstGeom>
          <a:solidFill>
            <a:schemeClr val="accent3">
              <a:lumMod val="40000"/>
              <a:lumOff val="60000"/>
            </a:schemeClr>
          </a:solidFill>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The Arbitrage Pricing Theory and the Capital Asset Pricing Model (CAPM) are the two most influential theories on stock and asset pricing today. </a:t>
            </a:r>
          </a:p>
          <a:p>
            <a:endParaRPr lang="en-US" dirty="0"/>
          </a:p>
          <a:p>
            <a:r>
              <a:rPr lang="en-US" dirty="0"/>
              <a:t> The difference between CAPM and arbitrage pricing theory is that CAPM has a single non-company factor and a single beta, whereas arbitrage pricing theory separates out non-company factors into as many as proves necessary. </a:t>
            </a:r>
          </a:p>
          <a:p>
            <a:endParaRPr lang="en-US" dirty="0"/>
          </a:p>
          <a:p>
            <a:r>
              <a:rPr lang="en-US" dirty="0"/>
              <a:t>Arbitrage pricing theory does not rely on measuring the performance of the market. Instead, APT directly relates the price of the security to the fundamental factors driving it. </a:t>
            </a:r>
          </a:p>
          <a:p>
            <a:endParaRPr lang="en-US" dirty="0"/>
          </a:p>
          <a:p>
            <a:r>
              <a:rPr lang="en-US" dirty="0"/>
              <a:t>Each of these requires a separate beta. The beta of each factor is the sensitivity of the price of the security to that factor</a:t>
            </a:r>
            <a:r>
              <a:rPr lang="en-US" dirty="0" smtClean="0"/>
              <a:t>.</a:t>
            </a:r>
          </a:p>
          <a:p>
            <a:endParaRPr lang="en-US" dirty="0"/>
          </a:p>
          <a:p>
            <a:r>
              <a:rPr lang="en-US" dirty="0"/>
              <a:t>Intuitively, the APT makes a lot of sense because it removes the CAPM restrictions, and basically states "The expected return on an asset is a function of many factors as well as the sensitivity of the stock to these factors."  As these factors move, so does the expected return on the stock, and therefore its value to the investor. </a:t>
            </a:r>
          </a:p>
        </p:txBody>
      </p:sp>
    </p:spTree>
    <p:extLst>
      <p:ext uri="{BB962C8B-B14F-4D97-AF65-F5344CB8AC3E}">
        <p14:creationId xmlns:p14="http://schemas.microsoft.com/office/powerpoint/2010/main" val="373700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363415" y="1359877"/>
            <a:ext cx="11347938"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solidFill>
                  <a:srgbClr val="FFFF00"/>
                </a:solidFill>
                <a:latin typeface="Arial" pitchFamily="34" charset="0"/>
                <a:cs typeface="Arial" pitchFamily="34" charset="0"/>
              </a:rPr>
              <a:t>Difference between CAPM and Arbitrage Pricing Theory::</a:t>
            </a:r>
            <a:endParaRPr lang="en-US" sz="2000" dirty="0">
              <a:latin typeface="Arial" pitchFamily="34" charset="0"/>
              <a:cs typeface="Arial" pitchFamily="34" charset="0"/>
            </a:endParaRPr>
          </a:p>
        </p:txBody>
      </p:sp>
      <p:sp>
        <p:nvSpPr>
          <p:cNvPr id="2" name="Rectangle 1"/>
          <p:cNvSpPr/>
          <p:nvPr/>
        </p:nvSpPr>
        <p:spPr>
          <a:xfrm>
            <a:off x="281354" y="1794552"/>
            <a:ext cx="11512061" cy="4247317"/>
          </a:xfrm>
          <a:prstGeom prst="rect">
            <a:avLst/>
          </a:prstGeom>
          <a:solidFill>
            <a:schemeClr val="accent3">
              <a:lumMod val="40000"/>
              <a:lumOff val="60000"/>
            </a:schemeClr>
          </a:solidFill>
        </p:spPr>
        <p:style>
          <a:lnRef idx="1">
            <a:schemeClr val="accent3"/>
          </a:lnRef>
          <a:fillRef idx="2">
            <a:schemeClr val="accent3"/>
          </a:fillRef>
          <a:effectRef idx="1">
            <a:schemeClr val="accent3"/>
          </a:effectRef>
          <a:fontRef idx="minor">
            <a:schemeClr val="dk1"/>
          </a:fontRef>
        </p:style>
        <p:txBody>
          <a:bodyPr wrap="square">
            <a:spAutoFit/>
          </a:bodyPr>
          <a:lstStyle/>
          <a:p>
            <a:endParaRPr lang="en-US" dirty="0"/>
          </a:p>
          <a:p>
            <a:r>
              <a:rPr lang="en-US" dirty="0"/>
              <a:t>In the CAPM theory, the expected return on a stock can be described by the movement of that stock relative to the rest of the market.  The CAPM is really just a simplified version of the APT, whereby the only factor considered is the risk of a particular stock relative to the rest of the market, as described by the stock's beta. </a:t>
            </a:r>
          </a:p>
          <a:p>
            <a:endParaRPr lang="en-US" dirty="0"/>
          </a:p>
          <a:p>
            <a:r>
              <a:rPr lang="en-US" dirty="0"/>
              <a:t>The problem with this is that the theory in itself provides no indication of what these factors are, so they need to be empirically determined. Obvious factors include economic growth and interest rates. For companies in some sectors other factors are obviously relevant as well - such as consumer spending for retailers.  </a:t>
            </a:r>
            <a:endParaRPr lang="en-US" dirty="0" smtClean="0"/>
          </a:p>
          <a:p>
            <a:endParaRPr lang="en-US" dirty="0"/>
          </a:p>
          <a:p>
            <a:endParaRPr lang="en-US" dirty="0"/>
          </a:p>
          <a:p>
            <a:r>
              <a:rPr lang="en-US" dirty="0"/>
              <a:t> </a:t>
            </a:r>
            <a:r>
              <a:rPr lang="en-US" dirty="0" smtClean="0"/>
              <a:t>The </a:t>
            </a:r>
            <a:r>
              <a:rPr lang="en-US" dirty="0"/>
              <a:t>potentially large number of factors means more betas to be calculated. There is also no guarantee that all the relevant factors have been identified. This added complexity is the reason arbitrage pricing theory is far less widely used than CAPM. </a:t>
            </a:r>
          </a:p>
        </p:txBody>
      </p:sp>
    </p:spTree>
    <p:extLst>
      <p:ext uri="{BB962C8B-B14F-4D97-AF65-F5344CB8AC3E}">
        <p14:creationId xmlns:p14="http://schemas.microsoft.com/office/powerpoint/2010/main" val="4005610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363415" y="1359877"/>
            <a:ext cx="11347938"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latin typeface="Arial Rounded MT Bold" pitchFamily="34" charset="0"/>
              </a:rPr>
              <a:t>Models for Estimating Expected Return</a:t>
            </a:r>
            <a:r>
              <a:rPr lang="en-US" sz="2000" b="1" dirty="0" smtClean="0">
                <a:solidFill>
                  <a:srgbClr val="FFFF00"/>
                </a:solidFill>
                <a:latin typeface="Arial" pitchFamily="34" charset="0"/>
                <a:cs typeface="Arial" pitchFamily="34" charset="0"/>
              </a:rPr>
              <a:t>:</a:t>
            </a:r>
            <a:endParaRPr lang="en-US" sz="2000" dirty="0">
              <a:latin typeface="Arial" pitchFamily="34" charset="0"/>
              <a:cs typeface="Arial" pitchFamily="34" charset="0"/>
            </a:endParaRPr>
          </a:p>
        </p:txBody>
      </p:sp>
      <p:sp>
        <p:nvSpPr>
          <p:cNvPr id="2" name="Rectangle 1"/>
          <p:cNvSpPr/>
          <p:nvPr/>
        </p:nvSpPr>
        <p:spPr>
          <a:xfrm>
            <a:off x="281353" y="1831852"/>
            <a:ext cx="9085385" cy="369332"/>
          </a:xfrm>
          <a:prstGeom prst="rect">
            <a:avLst/>
          </a:prstGeom>
          <a:solidFill>
            <a:schemeClr val="accent3">
              <a:lumMod val="40000"/>
              <a:lumOff val="60000"/>
            </a:schemeClr>
          </a:solidFill>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One Factor Systematic Risk Model:</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415" y="2297613"/>
            <a:ext cx="4038600" cy="685800"/>
          </a:xfrm>
          <a:prstGeom prst="rect">
            <a:avLst/>
          </a:prstGeom>
          <a:ln/>
        </p:spPr>
        <p:style>
          <a:lnRef idx="1">
            <a:schemeClr val="accent1"/>
          </a:lnRef>
          <a:fillRef idx="2">
            <a:schemeClr val="accent1"/>
          </a:fillRef>
          <a:effectRef idx="1">
            <a:schemeClr val="accent1"/>
          </a:effectRef>
          <a:fontRef idx="minor">
            <a:schemeClr val="dk1"/>
          </a:fontRef>
        </p:style>
      </p:pic>
      <p:sp>
        <p:nvSpPr>
          <p:cNvPr id="6" name="Rectangle 5"/>
          <p:cNvSpPr/>
          <p:nvPr/>
        </p:nvSpPr>
        <p:spPr>
          <a:xfrm>
            <a:off x="281353" y="3059668"/>
            <a:ext cx="908538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Two Factor Systematic Risk Model:</a:t>
            </a:r>
          </a:p>
        </p:txBody>
      </p:sp>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384" y="3499461"/>
            <a:ext cx="4752975" cy="609600"/>
          </a:xfrm>
          <a:prstGeom prst="rect">
            <a:avLst/>
          </a:prstGeom>
          <a:ln/>
        </p:spPr>
        <p:style>
          <a:lnRef idx="1">
            <a:schemeClr val="accent2"/>
          </a:lnRef>
          <a:fillRef idx="2">
            <a:schemeClr val="accent2"/>
          </a:fillRef>
          <a:effectRef idx="1">
            <a:schemeClr val="accent2"/>
          </a:effectRef>
          <a:fontRef idx="minor">
            <a:schemeClr val="dk1"/>
          </a:fontRef>
        </p:style>
      </p:pic>
      <p:sp>
        <p:nvSpPr>
          <p:cNvPr id="7" name="Rectangle 6"/>
          <p:cNvSpPr/>
          <p:nvPr/>
        </p:nvSpPr>
        <p:spPr>
          <a:xfrm>
            <a:off x="322384" y="4170457"/>
            <a:ext cx="9044354"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N Factor Systematic Risk Model:</a:t>
            </a:r>
          </a:p>
        </p:txBody>
      </p:sp>
      <p:pic>
        <p:nvPicPr>
          <p:cNvPr id="1126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352" y="4680466"/>
            <a:ext cx="8075613" cy="685800"/>
          </a:xfrm>
          <a:prstGeom prst="rect">
            <a:avLst/>
          </a:prstGeom>
          <a:ln/>
        </p:spPr>
        <p:style>
          <a:lnRef idx="1">
            <a:schemeClr val="accent1"/>
          </a:lnRef>
          <a:fillRef idx="2">
            <a:schemeClr val="accent1"/>
          </a:fillRef>
          <a:effectRef idx="1">
            <a:schemeClr val="accent1"/>
          </a:effectRef>
          <a:fontRef idx="minor">
            <a:schemeClr val="dk1"/>
          </a:fontRef>
        </p:style>
      </p:pic>
      <p:sp>
        <p:nvSpPr>
          <p:cNvPr id="8" name="Rectangle 7"/>
          <p:cNvSpPr/>
          <p:nvPr/>
        </p:nvSpPr>
        <p:spPr>
          <a:xfrm>
            <a:off x="281351" y="5357282"/>
            <a:ext cx="11430001" cy="923330"/>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dirty="0" smtClean="0"/>
              <a:t>We may observe that Numerous Other </a:t>
            </a:r>
            <a:r>
              <a:rPr lang="en-US" dirty="0"/>
              <a:t>Factors </a:t>
            </a:r>
            <a:r>
              <a:rPr lang="en-US" dirty="0" smtClean="0"/>
              <a:t>May </a:t>
            </a:r>
            <a:r>
              <a:rPr lang="en-US" dirty="0"/>
              <a:t>Be Used in Predicting Expected </a:t>
            </a:r>
            <a:r>
              <a:rPr lang="en-US" dirty="0" smtClean="0"/>
              <a:t>Return. A </a:t>
            </a:r>
            <a:r>
              <a:rPr lang="en-US" dirty="0"/>
              <a:t>review </a:t>
            </a:r>
            <a:r>
              <a:rPr lang="en-US" dirty="0" smtClean="0"/>
              <a:t>however</a:t>
            </a:r>
            <a:r>
              <a:rPr lang="en-US" dirty="0"/>
              <a:t>, will reveal that this subject is indeed controversial. In essence, </a:t>
            </a:r>
            <a:r>
              <a:rPr lang="en-US" dirty="0" smtClean="0"/>
              <a:t>we </a:t>
            </a:r>
            <a:r>
              <a:rPr lang="en-US" dirty="0"/>
              <a:t>can spend the rest of </a:t>
            </a:r>
            <a:r>
              <a:rPr lang="en-US" dirty="0" smtClean="0"/>
              <a:t>our </a:t>
            </a:r>
            <a:r>
              <a:rPr lang="en-US" dirty="0"/>
              <a:t>lives trying to determine the “best factors” to use. </a:t>
            </a:r>
          </a:p>
        </p:txBody>
      </p:sp>
    </p:spTree>
    <p:extLst>
      <p:ext uri="{BB962C8B-B14F-4D97-AF65-F5344CB8AC3E}">
        <p14:creationId xmlns:p14="http://schemas.microsoft.com/office/powerpoint/2010/main" val="371816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609599" y="1239140"/>
            <a:ext cx="9344025" cy="677107"/>
          </a:xfrm>
          <a:prstGeom prst="rect">
            <a:avLst/>
          </a:prstGeom>
          <a:solidFill>
            <a:schemeClr val="tx1"/>
          </a:solid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pPr eaLnBrk="1" hangingPunct="1"/>
            <a:r>
              <a:rPr lang="en-GB" sz="2800" dirty="0" smtClean="0"/>
              <a:t>Long term performance OK but….</a:t>
            </a:r>
          </a:p>
        </p:txBody>
      </p:sp>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09599" y="1946288"/>
            <a:ext cx="8862647" cy="4266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22020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circle(in)">
                                      <p:cBhvr>
                                        <p:cTn id="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363415" y="1359877"/>
            <a:ext cx="11347938" cy="892552"/>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GB" sz="3200" dirty="0">
                <a:latin typeface="Arial" pitchFamily="34" charset="0"/>
                <a:cs typeface="Arial" pitchFamily="34" charset="0"/>
              </a:rPr>
              <a:t>Fama and French Literature on Factor Models</a:t>
            </a:r>
            <a:r>
              <a:rPr lang="en-US" sz="3200" b="1" dirty="0" smtClean="0">
                <a:latin typeface="Arial" pitchFamily="34" charset="0"/>
                <a:cs typeface="Arial" pitchFamily="34" charset="0"/>
              </a:rPr>
              <a:t>:</a:t>
            </a:r>
            <a:endParaRPr lang="en-US" sz="3200" b="1" dirty="0">
              <a:solidFill>
                <a:srgbClr val="FFFF00"/>
              </a:solidFill>
              <a:latin typeface="Arial" pitchFamily="34" charset="0"/>
              <a:cs typeface="Arial" pitchFamily="34" charset="0"/>
            </a:endParaRPr>
          </a:p>
          <a:p>
            <a:pPr lvl="0"/>
            <a:endParaRPr lang="en-US" sz="2000" b="1" dirty="0" smtClean="0">
              <a:solidFill>
                <a:srgbClr val="FFFF00"/>
              </a:solidFill>
              <a:latin typeface="Arial" pitchFamily="34" charset="0"/>
              <a:cs typeface="Arial" pitchFamily="34" charset="0"/>
            </a:endParaRPr>
          </a:p>
        </p:txBody>
      </p:sp>
      <p:sp>
        <p:nvSpPr>
          <p:cNvPr id="3" name="Rectangle 2"/>
          <p:cNvSpPr/>
          <p:nvPr/>
        </p:nvSpPr>
        <p:spPr>
          <a:xfrm>
            <a:off x="269630" y="2590525"/>
            <a:ext cx="10972801" cy="3477875"/>
          </a:xfrm>
          <a:prstGeom prst="rect">
            <a:avLst/>
          </a:prstGeom>
          <a:solidFill>
            <a:schemeClr val="accent3">
              <a:lumMod val="60000"/>
              <a:lumOff val="40000"/>
            </a:schemeClr>
          </a:solidFill>
        </p:spPr>
        <p:txBody>
          <a:bodyPr wrap="square">
            <a:spAutoFit/>
          </a:bodyPr>
          <a:lstStyle/>
          <a:p>
            <a:endParaRPr lang="en-US" sz="2400" b="1" dirty="0">
              <a:latin typeface="Arial" pitchFamily="34" charset="0"/>
              <a:cs typeface="Arial" pitchFamily="34" charset="0"/>
            </a:endParaRPr>
          </a:p>
          <a:p>
            <a:r>
              <a:rPr lang="en-US" sz="2800" b="1" dirty="0" smtClean="0">
                <a:latin typeface="Arial" pitchFamily="34" charset="0"/>
                <a:cs typeface="Arial" pitchFamily="34" charset="0"/>
              </a:rPr>
              <a:t>It is once again An </a:t>
            </a:r>
            <a:r>
              <a:rPr lang="en-US" sz="2800" b="1" dirty="0">
                <a:latin typeface="Arial" pitchFamily="34" charset="0"/>
                <a:cs typeface="Arial" pitchFamily="34" charset="0"/>
              </a:rPr>
              <a:t>alternative asset pricing model to </a:t>
            </a:r>
            <a:r>
              <a:rPr lang="en-US" sz="2800" b="1" dirty="0" smtClean="0">
                <a:latin typeface="Arial" pitchFamily="34" charset="0"/>
                <a:cs typeface="Arial" pitchFamily="34" charset="0"/>
              </a:rPr>
              <a:t>CAPM.</a:t>
            </a:r>
            <a:endParaRPr lang="en-US" sz="2800" b="1" dirty="0">
              <a:latin typeface="Arial" pitchFamily="34" charset="0"/>
              <a:cs typeface="Arial" pitchFamily="34" charset="0"/>
            </a:endParaRPr>
          </a:p>
          <a:p>
            <a:endParaRPr lang="en-US" sz="2800" b="1" dirty="0">
              <a:latin typeface="Arial" pitchFamily="34" charset="0"/>
              <a:cs typeface="Arial" pitchFamily="34" charset="0"/>
            </a:endParaRPr>
          </a:p>
          <a:p>
            <a:r>
              <a:rPr lang="en-US" sz="2800" b="1" dirty="0">
                <a:latin typeface="Arial" pitchFamily="34" charset="0"/>
                <a:cs typeface="Arial" pitchFamily="34" charset="0"/>
              </a:rPr>
              <a:t>Three risk factors affecting asset expected return (Fama and French, 1993</a:t>
            </a:r>
            <a:r>
              <a:rPr lang="en-US" sz="2800" b="1" dirty="0" smtClean="0">
                <a:latin typeface="Arial" pitchFamily="34" charset="0"/>
                <a:cs typeface="Arial" pitchFamily="34" charset="0"/>
              </a:rPr>
              <a:t>):</a:t>
            </a:r>
            <a:endParaRPr lang="en-US" sz="2800" b="1" dirty="0">
              <a:latin typeface="Arial" pitchFamily="34" charset="0"/>
              <a:cs typeface="Arial" pitchFamily="34" charset="0"/>
            </a:endParaRPr>
          </a:p>
          <a:p>
            <a:pPr marL="457200" indent="-457200">
              <a:buFont typeface="+mj-lt"/>
              <a:buAutoNum type="arabicPeriod"/>
            </a:pPr>
            <a:r>
              <a:rPr lang="en-US" sz="2800" b="1" dirty="0">
                <a:latin typeface="Arial" pitchFamily="34" charset="0"/>
                <a:cs typeface="Arial" pitchFamily="34" charset="0"/>
              </a:rPr>
              <a:t>Market risk premium</a:t>
            </a:r>
          </a:p>
          <a:p>
            <a:pPr marL="457200" indent="-457200">
              <a:buFont typeface="+mj-lt"/>
              <a:buAutoNum type="arabicPeriod"/>
            </a:pPr>
            <a:r>
              <a:rPr lang="en-US" sz="2800" b="1" dirty="0">
                <a:latin typeface="Arial" pitchFamily="34" charset="0"/>
                <a:cs typeface="Arial" pitchFamily="34" charset="0"/>
              </a:rPr>
              <a:t>Size effect or size premium</a:t>
            </a:r>
          </a:p>
          <a:p>
            <a:pPr marL="457200" indent="-457200">
              <a:buFont typeface="+mj-lt"/>
              <a:buAutoNum type="arabicPeriod"/>
            </a:pPr>
            <a:r>
              <a:rPr lang="en-US" sz="2800" b="1" dirty="0">
                <a:latin typeface="Arial" pitchFamily="34" charset="0"/>
                <a:cs typeface="Arial" pitchFamily="34" charset="0"/>
              </a:rPr>
              <a:t>Book-to-Market value effect or value premium</a:t>
            </a:r>
            <a:endParaRPr lang="en-US" sz="2800" dirty="0">
              <a:latin typeface="Arial" pitchFamily="34" charset="0"/>
              <a:cs typeface="Arial" pitchFamily="34" charset="0"/>
            </a:endParaRPr>
          </a:p>
        </p:txBody>
      </p:sp>
    </p:spTree>
    <p:extLst>
      <p:ext uri="{BB962C8B-B14F-4D97-AF65-F5344CB8AC3E}">
        <p14:creationId xmlns:p14="http://schemas.microsoft.com/office/powerpoint/2010/main" val="32548169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363415" y="1359877"/>
            <a:ext cx="11347938"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latin typeface="Arial Rounded MT Bold" pitchFamily="34" charset="0"/>
              </a:rPr>
              <a:t>Other Factors That May Be Used in </a:t>
            </a:r>
            <a:r>
              <a:rPr lang="en-US" sz="2000" b="1" dirty="0" smtClean="0">
                <a:latin typeface="Arial Rounded MT Bold" pitchFamily="34" charset="0"/>
              </a:rPr>
              <a:t>Predicting Expected </a:t>
            </a:r>
            <a:r>
              <a:rPr lang="en-US" sz="2000" b="1" dirty="0">
                <a:latin typeface="Arial Rounded MT Bold" pitchFamily="34" charset="0"/>
              </a:rPr>
              <a:t>Return:</a:t>
            </a:r>
            <a:r>
              <a:rPr lang="en-US" sz="2000" b="1" dirty="0" smtClean="0">
                <a:solidFill>
                  <a:srgbClr val="FFFF00"/>
                </a:solidFill>
                <a:latin typeface="Arial" pitchFamily="34" charset="0"/>
                <a:cs typeface="Arial" pitchFamily="34" charset="0"/>
              </a:rPr>
              <a:t>:</a:t>
            </a:r>
            <a:endParaRPr lang="en-US" sz="2000" dirty="0">
              <a:latin typeface="Arial" pitchFamily="34" charset="0"/>
              <a:cs typeface="Arial" pitchFamily="34" charset="0"/>
            </a:endParaRPr>
          </a:p>
        </p:txBody>
      </p:sp>
      <p:sp>
        <p:nvSpPr>
          <p:cNvPr id="3" name="Rectangle 2"/>
          <p:cNvSpPr/>
          <p:nvPr/>
        </p:nvSpPr>
        <p:spPr>
          <a:xfrm>
            <a:off x="386861" y="2039541"/>
            <a:ext cx="11324492" cy="4339650"/>
          </a:xfrm>
          <a:prstGeom prst="rect">
            <a:avLst/>
          </a:prstGeom>
          <a:solidFill>
            <a:schemeClr val="accent1">
              <a:lumMod val="40000"/>
              <a:lumOff val="60000"/>
            </a:schemeClr>
          </a:solidFill>
        </p:spPr>
        <p:txBody>
          <a:bodyPr wrap="square">
            <a:spAutoFit/>
          </a:bodyPr>
          <a:lstStyle/>
          <a:p>
            <a:r>
              <a:rPr lang="en-US" sz="2400" b="1" dirty="0">
                <a:latin typeface="Arial" pitchFamily="34" charset="0"/>
                <a:cs typeface="Arial" pitchFamily="34" charset="0"/>
              </a:rPr>
              <a:t>Technical </a:t>
            </a:r>
            <a:r>
              <a:rPr lang="en-US" sz="2400" b="1" dirty="0" smtClean="0">
                <a:latin typeface="Arial" pitchFamily="34" charset="0"/>
                <a:cs typeface="Arial" pitchFamily="34" charset="0"/>
              </a:rPr>
              <a:t>Analysis:</a:t>
            </a:r>
            <a:endParaRPr lang="en-US" sz="2400" b="1" dirty="0">
              <a:latin typeface="Arial" pitchFamily="34" charset="0"/>
              <a:cs typeface="Arial" pitchFamily="34" charset="0"/>
            </a:endParaRPr>
          </a:p>
          <a:p>
            <a:r>
              <a:rPr lang="en-US" sz="2400" dirty="0">
                <a:latin typeface="Arial" pitchFamily="34" charset="0"/>
                <a:cs typeface="Arial" pitchFamily="34" charset="0"/>
              </a:rPr>
              <a:t>Analyze past patterns of market data (e.g., price changes) in order to predict future patterns of market data. “Volumes have been written on this subject.</a:t>
            </a:r>
          </a:p>
          <a:p>
            <a:r>
              <a:rPr lang="en-US" sz="2400" b="1" dirty="0">
                <a:latin typeface="Arial" pitchFamily="34" charset="0"/>
                <a:cs typeface="Arial" pitchFamily="34" charset="0"/>
              </a:rPr>
              <a:t>Size </a:t>
            </a:r>
            <a:r>
              <a:rPr lang="en-US" sz="2400" b="1" dirty="0" smtClean="0">
                <a:latin typeface="Arial" pitchFamily="34" charset="0"/>
                <a:cs typeface="Arial" pitchFamily="34" charset="0"/>
              </a:rPr>
              <a:t>Effect:</a:t>
            </a:r>
            <a:endParaRPr lang="en-US" sz="2400" b="1" dirty="0">
              <a:latin typeface="Arial" pitchFamily="34" charset="0"/>
              <a:cs typeface="Arial" pitchFamily="34" charset="0"/>
            </a:endParaRPr>
          </a:p>
          <a:p>
            <a:r>
              <a:rPr lang="en-US" sz="2400" dirty="0">
                <a:latin typeface="Arial" pitchFamily="34" charset="0"/>
                <a:cs typeface="Arial" pitchFamily="34" charset="0"/>
              </a:rPr>
              <a:t>Returns on small stocks (small market value) tend to be superior to returns on large stocks. Note: Small NYSE stocks tend to outperform small NASDAQ stocks.</a:t>
            </a:r>
          </a:p>
          <a:p>
            <a:r>
              <a:rPr lang="en-US" sz="2400" b="1" dirty="0">
                <a:latin typeface="Arial" pitchFamily="34" charset="0"/>
                <a:cs typeface="Arial" pitchFamily="34" charset="0"/>
              </a:rPr>
              <a:t>January </a:t>
            </a:r>
            <a:r>
              <a:rPr lang="en-US" sz="2400" b="1" dirty="0" smtClean="0">
                <a:latin typeface="Arial" pitchFamily="34" charset="0"/>
                <a:cs typeface="Arial" pitchFamily="34" charset="0"/>
              </a:rPr>
              <a:t>Effect:</a:t>
            </a:r>
            <a:endParaRPr lang="en-US" sz="2400" b="1" dirty="0">
              <a:latin typeface="Arial" pitchFamily="34" charset="0"/>
              <a:cs typeface="Arial" pitchFamily="34" charset="0"/>
            </a:endParaRPr>
          </a:p>
          <a:p>
            <a:r>
              <a:rPr lang="en-US" sz="2400" dirty="0">
                <a:latin typeface="Arial" pitchFamily="34" charset="0"/>
                <a:cs typeface="Arial" pitchFamily="34" charset="0"/>
              </a:rPr>
              <a:t>Abnormally high returns tend to be earned (especially on small stocks) during the month of January</a:t>
            </a:r>
            <a:r>
              <a:rPr lang="en-US" sz="2400" dirty="0" smtClean="0">
                <a:latin typeface="Arial" pitchFamily="34" charset="0"/>
                <a:cs typeface="Arial" pitchFamily="34" charset="0"/>
              </a:rPr>
              <a:t>.</a:t>
            </a:r>
            <a:endParaRPr lang="en-US" sz="2400" b="1" dirty="0">
              <a:latin typeface="Arial" pitchFamily="34" charset="0"/>
              <a:cs typeface="Arial" pitchFamily="34" charset="0"/>
            </a:endParaRPr>
          </a:p>
          <a:p>
            <a:r>
              <a:rPr lang="en-US" sz="2400" b="1" dirty="0">
                <a:latin typeface="Arial" pitchFamily="34" charset="0"/>
                <a:cs typeface="Arial" pitchFamily="34" charset="0"/>
              </a:rPr>
              <a:t>And the List Goes On......</a:t>
            </a:r>
          </a:p>
          <a:p>
            <a:endParaRPr lang="en-US" b="1" dirty="0"/>
          </a:p>
          <a:p>
            <a:endParaRPr lang="en-US" dirty="0"/>
          </a:p>
        </p:txBody>
      </p:sp>
    </p:spTree>
    <p:extLst>
      <p:ext uri="{BB962C8B-B14F-4D97-AF65-F5344CB8AC3E}">
        <p14:creationId xmlns:p14="http://schemas.microsoft.com/office/powerpoint/2010/main" val="2568054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363415" y="1359877"/>
            <a:ext cx="11347938" cy="400110"/>
          </a:xfrm>
          <a:prstGeom prst="rect">
            <a:avLst/>
          </a:prstGeom>
        </p:spPr>
        <p:style>
          <a:lnRef idx="1">
            <a:schemeClr val="accent2"/>
          </a:lnRef>
          <a:fillRef idx="3">
            <a:schemeClr val="accent2"/>
          </a:fillRef>
          <a:effectRef idx="2">
            <a:schemeClr val="accent2"/>
          </a:effectRef>
          <a:fontRef idx="minor">
            <a:schemeClr val="lt1"/>
          </a:fontRef>
        </p:style>
        <p:txBody>
          <a:bodyPr wrap="square" lIns="108000" rIns="108000" rtlCol="0">
            <a:spAutoFit/>
          </a:bodyPr>
          <a:lstStyle/>
          <a:p>
            <a:pPr lvl="0"/>
            <a:r>
              <a:rPr lang="en-US" sz="2000" b="1" dirty="0">
                <a:latin typeface="Arial Rounded MT Bold" pitchFamily="34" charset="0"/>
              </a:rPr>
              <a:t>Other Factors That May Be Used in </a:t>
            </a:r>
            <a:r>
              <a:rPr lang="en-US" sz="2000" b="1" dirty="0" smtClean="0">
                <a:latin typeface="Arial Rounded MT Bold" pitchFamily="34" charset="0"/>
              </a:rPr>
              <a:t>Predicting Expected </a:t>
            </a:r>
            <a:r>
              <a:rPr lang="en-US" sz="2000" b="1" dirty="0">
                <a:latin typeface="Arial Rounded MT Bold" pitchFamily="34" charset="0"/>
              </a:rPr>
              <a:t>Return:</a:t>
            </a:r>
            <a:r>
              <a:rPr lang="en-US" sz="2000" b="1" dirty="0" smtClean="0">
                <a:solidFill>
                  <a:srgbClr val="FFFF00"/>
                </a:solidFill>
                <a:latin typeface="Arial" pitchFamily="34" charset="0"/>
                <a:cs typeface="Arial" pitchFamily="34" charset="0"/>
              </a:rPr>
              <a:t>:</a:t>
            </a:r>
            <a:endParaRPr lang="en-US" sz="2000" dirty="0">
              <a:latin typeface="Arial" pitchFamily="34" charset="0"/>
              <a:cs typeface="Arial" pitchFamily="34" charset="0"/>
            </a:endParaRPr>
          </a:p>
        </p:txBody>
      </p:sp>
      <p:sp>
        <p:nvSpPr>
          <p:cNvPr id="3" name="Rectangle 2"/>
          <p:cNvSpPr/>
          <p:nvPr/>
        </p:nvSpPr>
        <p:spPr>
          <a:xfrm>
            <a:off x="386861" y="2039541"/>
            <a:ext cx="11324492" cy="3785652"/>
          </a:xfrm>
          <a:prstGeom prst="rect">
            <a:avLst/>
          </a:prstGeom>
          <a:solidFill>
            <a:schemeClr val="accent3">
              <a:lumMod val="60000"/>
              <a:lumOff val="40000"/>
            </a:schemeClr>
          </a:solidFill>
        </p:spPr>
        <p:txBody>
          <a:bodyPr wrap="square">
            <a:spAutoFit/>
          </a:bodyPr>
          <a:lstStyle/>
          <a:p>
            <a:r>
              <a:rPr lang="en-US" sz="2400" b="1" dirty="0">
                <a:latin typeface="Arial" pitchFamily="34" charset="0"/>
                <a:cs typeface="Arial" pitchFamily="34" charset="0"/>
              </a:rPr>
              <a:t>Liquidity (e.g., bid-asked spread</a:t>
            </a:r>
            <a:r>
              <a:rPr lang="en-US" sz="2400" b="1" dirty="0" smtClean="0">
                <a:latin typeface="Arial" pitchFamily="34" charset="0"/>
                <a:cs typeface="Arial" pitchFamily="34" charset="0"/>
              </a:rPr>
              <a:t>):</a:t>
            </a:r>
            <a:endParaRPr lang="en-US" sz="2400" b="1" dirty="0">
              <a:latin typeface="Arial" pitchFamily="34" charset="0"/>
              <a:cs typeface="Arial" pitchFamily="34" charset="0"/>
            </a:endParaRPr>
          </a:p>
          <a:p>
            <a:r>
              <a:rPr lang="en-US" sz="2400" dirty="0">
                <a:latin typeface="Arial" pitchFamily="34" charset="0"/>
                <a:cs typeface="Arial" pitchFamily="34" charset="0"/>
              </a:rPr>
              <a:t>Negatively related to return [e.g., Low liquidity stocks (high bid-asked spreads) should provide higher returns to compensate investors for the additional risk involved.]</a:t>
            </a:r>
          </a:p>
          <a:p>
            <a:r>
              <a:rPr lang="en-US" sz="2400" b="1" dirty="0">
                <a:latin typeface="Arial" pitchFamily="34" charset="0"/>
                <a:cs typeface="Arial" pitchFamily="34" charset="0"/>
              </a:rPr>
              <a:t>Value Stock Versus Growth </a:t>
            </a:r>
            <a:r>
              <a:rPr lang="en-US" sz="2400" b="1" dirty="0" smtClean="0">
                <a:latin typeface="Arial" pitchFamily="34" charset="0"/>
                <a:cs typeface="Arial" pitchFamily="34" charset="0"/>
              </a:rPr>
              <a:t>Stock:</a:t>
            </a:r>
            <a:endParaRPr lang="en-US" sz="2400" b="1" dirty="0">
              <a:latin typeface="Arial" pitchFamily="34" charset="0"/>
              <a:cs typeface="Arial" pitchFamily="34" charset="0"/>
            </a:endParaRPr>
          </a:p>
          <a:p>
            <a:r>
              <a:rPr lang="en-US" sz="2400" b="1" dirty="0">
                <a:latin typeface="Arial" pitchFamily="34" charset="0"/>
                <a:cs typeface="Arial" pitchFamily="34" charset="0"/>
              </a:rPr>
              <a:t>P/E </a:t>
            </a:r>
            <a:r>
              <a:rPr lang="en-US" sz="2400" b="1" dirty="0" smtClean="0">
                <a:latin typeface="Arial" pitchFamily="34" charset="0"/>
                <a:cs typeface="Arial" pitchFamily="34" charset="0"/>
              </a:rPr>
              <a:t>Ratios:</a:t>
            </a:r>
            <a:endParaRPr lang="en-US" sz="2400" b="1" dirty="0">
              <a:latin typeface="Arial" pitchFamily="34" charset="0"/>
              <a:cs typeface="Arial" pitchFamily="34" charset="0"/>
            </a:endParaRPr>
          </a:p>
          <a:p>
            <a:r>
              <a:rPr lang="en-US" sz="2400" dirty="0">
                <a:latin typeface="Arial" pitchFamily="34" charset="0"/>
                <a:cs typeface="Arial" pitchFamily="34" charset="0"/>
              </a:rPr>
              <a:t>Low P/E stocks (value stocks) tend to outperform high P/E stocks (growth stocks).</a:t>
            </a:r>
          </a:p>
          <a:p>
            <a:r>
              <a:rPr lang="en-US" sz="2400" b="1" dirty="0">
                <a:latin typeface="Arial" pitchFamily="34" charset="0"/>
                <a:cs typeface="Arial" pitchFamily="34" charset="0"/>
              </a:rPr>
              <a:t>Price/(Book Value</a:t>
            </a:r>
            <a:r>
              <a:rPr lang="en-US" sz="2400" b="1" dirty="0" smtClean="0">
                <a:latin typeface="Arial" pitchFamily="34" charset="0"/>
                <a:cs typeface="Arial" pitchFamily="34" charset="0"/>
              </a:rPr>
              <a:t>):</a:t>
            </a:r>
            <a:endParaRPr lang="en-US" sz="2400" b="1" dirty="0">
              <a:latin typeface="Arial" pitchFamily="34" charset="0"/>
              <a:cs typeface="Arial" pitchFamily="34" charset="0"/>
            </a:endParaRPr>
          </a:p>
          <a:p>
            <a:r>
              <a:rPr lang="en-US" sz="2400" dirty="0">
                <a:latin typeface="Arial" pitchFamily="34" charset="0"/>
                <a:cs typeface="Arial" pitchFamily="34" charset="0"/>
              </a:rPr>
              <a:t>Low Price/(Book Value) stocks (value stocks) tend to outperform high Price/(Book Value) stocks (growth stocks).</a:t>
            </a:r>
          </a:p>
        </p:txBody>
      </p:sp>
    </p:spTree>
    <p:extLst>
      <p:ext uri="{BB962C8B-B14F-4D97-AF65-F5344CB8AC3E}">
        <p14:creationId xmlns:p14="http://schemas.microsoft.com/office/powerpoint/2010/main" val="52346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US" b="1" dirty="0" smtClean="0"/>
              <a:t/>
            </a:r>
            <a:br>
              <a:rPr lang="en-US" b="1" dirty="0" smtClean="0"/>
            </a:br>
            <a:r>
              <a:rPr lang="en-IN" dirty="0"/>
              <a:t>Proposed 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684987" y="1391540"/>
            <a:ext cx="11120151" cy="5109091"/>
          </a:xfrm>
          <a:prstGeom prst="rect">
            <a:avLst/>
          </a:prstGeom>
          <a:solidFill>
            <a:schemeClr val="accent1">
              <a:lumMod val="20000"/>
              <a:lumOff val="80000"/>
            </a:schemeClr>
          </a:solidFill>
        </p:spPr>
        <p:txBody>
          <a:bodyPr wrap="square" lIns="108000" rIns="108000" rtlCol="0">
            <a:spAutoFit/>
          </a:bodyPr>
          <a:lstStyle/>
          <a:p>
            <a:pPr lvl="0"/>
            <a:r>
              <a:rPr lang="en-IN" sz="2800" dirty="0">
                <a:latin typeface="Arial" pitchFamily="34" charset="0"/>
                <a:cs typeface="Arial" pitchFamily="34" charset="0"/>
              </a:rPr>
              <a:t>A new approach has recently emerged in investment practice known as Multi factor investing, which recommends that allocation decisions be expressed in terms of risk factors, as opposed to standard asset class decompositions</a:t>
            </a:r>
            <a:r>
              <a:rPr lang="en-IN" sz="2800" dirty="0" smtClean="0">
                <a:latin typeface="Arial" pitchFamily="34" charset="0"/>
                <a:cs typeface="Arial" pitchFamily="34" charset="0"/>
              </a:rPr>
              <a:t>.</a:t>
            </a:r>
            <a:endParaRPr lang="en-US" sz="2800" dirty="0">
              <a:latin typeface="Arial" pitchFamily="34" charset="0"/>
              <a:cs typeface="Arial" pitchFamily="34" charset="0"/>
            </a:endParaRPr>
          </a:p>
          <a:p>
            <a:r>
              <a:rPr lang="en-US" sz="2800" dirty="0" smtClean="0">
                <a:latin typeface="Arial" pitchFamily="34" charset="0"/>
                <a:cs typeface="Arial" pitchFamily="34" charset="0"/>
              </a:rPr>
              <a:t>Factors </a:t>
            </a:r>
            <a:r>
              <a:rPr lang="en-US" sz="2800" dirty="0">
                <a:latin typeface="Arial" pitchFamily="34" charset="0"/>
                <a:cs typeface="Arial" pitchFamily="34" charset="0"/>
              </a:rPr>
              <a:t>have historically been identified as critical drivers of portfolio risk and return and can now be used to better inform the investment process. </a:t>
            </a:r>
          </a:p>
          <a:p>
            <a:r>
              <a:rPr lang="en-US" sz="2800" dirty="0" smtClean="0">
                <a:latin typeface="Arial" pitchFamily="34" charset="0"/>
                <a:cs typeface="Arial" pitchFamily="34" charset="0"/>
              </a:rPr>
              <a:t>Factors </a:t>
            </a:r>
            <a:r>
              <a:rPr lang="en-US" sz="2800" dirty="0">
                <a:latin typeface="Arial" pitchFamily="34" charset="0"/>
                <a:cs typeface="Arial" pitchFamily="34" charset="0"/>
              </a:rPr>
              <a:t>may help investors meet their objectives such as reducing risk, increasing returns, and increasing diversification by providing a better understanding of risk and returns</a:t>
            </a:r>
            <a:r>
              <a:rPr lang="en-US" sz="2800" dirty="0" smtClean="0">
                <a:latin typeface="Arial" pitchFamily="34" charset="0"/>
                <a:cs typeface="Arial" pitchFamily="34" charset="0"/>
              </a:rPr>
              <a:t>.</a:t>
            </a:r>
            <a:endParaRPr lang="en-US" sz="2800" dirty="0"/>
          </a:p>
          <a:p>
            <a:endParaRPr lang="en-US" sz="1600" dirty="0"/>
          </a:p>
          <a:p>
            <a:pPr marL="285750" indent="-285750">
              <a:lnSpc>
                <a:spcPct val="150000"/>
              </a:lnSpc>
              <a:buFont typeface="Arial" panose="020B0604020202020204" pitchFamily="34" charset="0"/>
              <a:buChar char="•"/>
            </a:pPr>
            <a:endParaRPr lang="en-US" sz="2000" dirty="0"/>
          </a:p>
        </p:txBody>
      </p:sp>
    </p:spTree>
    <p:extLst>
      <p:ext uri="{BB962C8B-B14F-4D97-AF65-F5344CB8AC3E}">
        <p14:creationId xmlns:p14="http://schemas.microsoft.com/office/powerpoint/2010/main" val="547468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smtClean="0"/>
              <a:t>Proposed </a:t>
            </a:r>
            <a:r>
              <a:rPr lang="en-IN" dirty="0"/>
              <a:t>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4247317"/>
          </a:xfrm>
          <a:prstGeom prst="rect">
            <a:avLst/>
          </a:prstGeom>
          <a:solidFill>
            <a:schemeClr val="accent1">
              <a:lumMod val="20000"/>
              <a:lumOff val="80000"/>
            </a:schemeClr>
          </a:solidFill>
          <a:ln>
            <a:solidFill>
              <a:srgbClr val="92D050"/>
            </a:solidFill>
          </a:ln>
        </p:spPr>
        <p:txBody>
          <a:bodyPr wrap="square" lIns="108000" rIns="108000" rtlCol="0">
            <a:spAutoFit/>
          </a:bodyPr>
          <a:lstStyle/>
          <a:p>
            <a:endParaRPr lang="en-US" dirty="0"/>
          </a:p>
          <a:p>
            <a:r>
              <a:rPr lang="en-US" dirty="0" smtClean="0"/>
              <a:t>We </a:t>
            </a:r>
            <a:r>
              <a:rPr lang="en-US" dirty="0"/>
              <a:t>will apply fewer </a:t>
            </a:r>
            <a:r>
              <a:rPr lang="en-US" dirty="0" smtClean="0"/>
              <a:t>Modeling </a:t>
            </a:r>
            <a:r>
              <a:rPr lang="en-US" dirty="0"/>
              <a:t>Approaches to arrive at some Actionable Insights for profit which may be following:</a:t>
            </a:r>
          </a:p>
          <a:p>
            <a:endParaRPr lang="en-US" dirty="0"/>
          </a:p>
          <a:p>
            <a:r>
              <a:rPr lang="en-US" sz="2000" b="1" dirty="0" smtClean="0"/>
              <a:t>1.principal </a:t>
            </a:r>
            <a:r>
              <a:rPr lang="en-US" sz="2000" b="1" dirty="0"/>
              <a:t>component analysis:</a:t>
            </a:r>
          </a:p>
          <a:p>
            <a:r>
              <a:rPr lang="en-US" dirty="0" smtClean="0"/>
              <a:t>We </a:t>
            </a:r>
            <a:r>
              <a:rPr lang="en-US" dirty="0"/>
              <a:t>will find subset of variables that are the essential ones within the higher set of variables, and there's a method in statistics called principal component analysis. It is a method that allows to take a high dimensional set of data, projected on to much lower dimensions and give us basic information about what's important and what's not important.</a:t>
            </a:r>
          </a:p>
          <a:p>
            <a:endParaRPr lang="en-US" dirty="0"/>
          </a:p>
          <a:p>
            <a:r>
              <a:rPr lang="en-US" b="1" dirty="0" smtClean="0"/>
              <a:t>2.cluster </a:t>
            </a:r>
            <a:r>
              <a:rPr lang="en-US" b="1" dirty="0"/>
              <a:t>analysis:</a:t>
            </a:r>
          </a:p>
          <a:p>
            <a:r>
              <a:rPr lang="en-US" dirty="0" smtClean="0"/>
              <a:t>A </a:t>
            </a:r>
            <a:r>
              <a:rPr lang="en-US" dirty="0"/>
              <a:t>second approach that we're going to use is what's called cluster analysis. We will find clusters that somehow have commonality that are relatively homogeneous among themselves. And we will separate the data into clusters where there's one group of companies that act very similarly, from another group that that acts in a different way.</a:t>
            </a:r>
            <a:endParaRPr lang="en-US" sz="2000" dirty="0"/>
          </a:p>
        </p:txBody>
      </p:sp>
    </p:spTree>
    <p:extLst>
      <p:ext uri="{BB962C8B-B14F-4D97-AF65-F5344CB8AC3E}">
        <p14:creationId xmlns:p14="http://schemas.microsoft.com/office/powerpoint/2010/main" val="17076867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smtClean="0"/>
              <a:t>Proposed </a:t>
            </a:r>
            <a:r>
              <a:rPr lang="en-IN" dirty="0"/>
              <a:t>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4247317"/>
          </a:xfrm>
          <a:prstGeom prst="rect">
            <a:avLst/>
          </a:prstGeom>
          <a:solidFill>
            <a:schemeClr val="accent3">
              <a:lumMod val="20000"/>
              <a:lumOff val="80000"/>
            </a:schemeClr>
          </a:solidFill>
          <a:ln>
            <a:solidFill>
              <a:srgbClr val="92D050"/>
            </a:solidFill>
          </a:ln>
        </p:spPr>
        <p:txBody>
          <a:bodyPr wrap="square" lIns="108000" rIns="108000" rtlCol="0">
            <a:spAutoFit/>
          </a:bodyPr>
          <a:lstStyle/>
          <a:p>
            <a:endParaRPr lang="en-US" dirty="0"/>
          </a:p>
          <a:p>
            <a:r>
              <a:rPr lang="en-US" dirty="0"/>
              <a:t>We are going to combine the PCA and the clustering to give us information that we can use in our investment strategies.</a:t>
            </a:r>
          </a:p>
          <a:p>
            <a:endParaRPr lang="en-US" dirty="0"/>
          </a:p>
          <a:p>
            <a:r>
              <a:rPr lang="en-US" b="1" dirty="0" smtClean="0"/>
              <a:t>3.Graphical </a:t>
            </a:r>
            <a:r>
              <a:rPr lang="en-US" b="1" dirty="0"/>
              <a:t>analysis:</a:t>
            </a:r>
          </a:p>
          <a:p>
            <a:r>
              <a:rPr lang="en-US" dirty="0" smtClean="0"/>
              <a:t>•Here </a:t>
            </a:r>
            <a:r>
              <a:rPr lang="en-US" dirty="0"/>
              <a:t>we take a group of companies and we put them in a network where the connections are indicated through the arcs in the network, the lines that connect the points. And the location on the network tells us, how central that company is, relative to everyone else. So the graphical analysis tells us what's the relationship among companies and how central are they in terms of their influences on other companies and we're going to use this over time to identify patterns that we might find. The courses will change, we will see this graph moving across time, and that will give us additional information.</a:t>
            </a:r>
          </a:p>
          <a:p>
            <a:endParaRPr lang="en-US" dirty="0"/>
          </a:p>
          <a:p>
            <a:r>
              <a:rPr lang="en-US" dirty="0" smtClean="0"/>
              <a:t>•</a:t>
            </a:r>
            <a:r>
              <a:rPr lang="en-US" dirty="0" smtClean="0">
                <a:solidFill>
                  <a:srgbClr val="000000"/>
                </a:solidFill>
              </a:rPr>
              <a:t>We </a:t>
            </a:r>
            <a:r>
              <a:rPr lang="en-US" dirty="0">
                <a:solidFill>
                  <a:srgbClr val="000000"/>
                </a:solidFill>
              </a:rPr>
              <a:t>need to find ways to identify patterns in the data. And we want to do that through these three methods, the principal component analysis, the clustering, and the graphical analysis.</a:t>
            </a:r>
            <a:endParaRPr lang="en-US" sz="2000" dirty="0">
              <a:solidFill>
                <a:srgbClr val="000000"/>
              </a:solidFill>
            </a:endParaRPr>
          </a:p>
        </p:txBody>
      </p:sp>
    </p:spTree>
    <p:extLst>
      <p:ext uri="{BB962C8B-B14F-4D97-AF65-F5344CB8AC3E}">
        <p14:creationId xmlns:p14="http://schemas.microsoft.com/office/powerpoint/2010/main" val="128632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77357" y="1766678"/>
            <a:ext cx="10240919" cy="3693319"/>
          </a:xfrm>
          <a:prstGeom prst="rect">
            <a:avLst/>
          </a:prstGeom>
          <a:solidFill>
            <a:schemeClr val="accent3">
              <a:lumMod val="20000"/>
              <a:lumOff val="80000"/>
            </a:schemeClr>
          </a:solidFill>
          <a:ln>
            <a:solidFill>
              <a:srgbClr val="92D050"/>
            </a:solidFill>
          </a:ln>
        </p:spPr>
        <p:txBody>
          <a:bodyPr wrap="square" lIns="108000" rIns="108000" rtlCol="0">
            <a:spAutoFit/>
          </a:bodyPr>
          <a:lstStyle/>
          <a:p>
            <a:endParaRPr lang="en-US" dirty="0"/>
          </a:p>
          <a:p>
            <a:r>
              <a:rPr lang="en-US" dirty="0"/>
              <a:t>There are two main types of factors that have driven returns: macroeconomic factors, which capture broad risks across asset classes; and style factors, which help to explain returns and risk within asset classes.</a:t>
            </a:r>
          </a:p>
          <a:p>
            <a:endParaRPr lang="en-US" dirty="0"/>
          </a:p>
          <a:p>
            <a:r>
              <a:rPr lang="en-US" b="1" dirty="0"/>
              <a:t>Macroeconomic factors:</a:t>
            </a:r>
          </a:p>
          <a:p>
            <a:endParaRPr lang="en-US" dirty="0"/>
          </a:p>
          <a:p>
            <a:r>
              <a:rPr lang="en-US" dirty="0"/>
              <a:t>1.	Economic growth: Exposure to the business cycle</a:t>
            </a:r>
          </a:p>
          <a:p>
            <a:r>
              <a:rPr lang="en-US" dirty="0"/>
              <a:t>2.	Real rates: The risk of interest-rate movements</a:t>
            </a:r>
          </a:p>
          <a:p>
            <a:r>
              <a:rPr lang="en-US" dirty="0"/>
              <a:t>3.	Inflation: Exposure to changes in prices</a:t>
            </a:r>
          </a:p>
          <a:p>
            <a:r>
              <a:rPr lang="en-US" dirty="0"/>
              <a:t>4.	Credit: Default risk from lending to companies</a:t>
            </a:r>
          </a:p>
          <a:p>
            <a:r>
              <a:rPr lang="en-US" dirty="0"/>
              <a:t>5.	Emerging markets: Political and sovereign risks</a:t>
            </a:r>
          </a:p>
          <a:p>
            <a:r>
              <a:rPr lang="en-US" dirty="0"/>
              <a:t>6.	Liquidity: Holding illiquid assets</a:t>
            </a:r>
          </a:p>
        </p:txBody>
      </p:sp>
      <p:sp>
        <p:nvSpPr>
          <p:cNvPr id="2" name="Title 1"/>
          <p:cNvSpPr>
            <a:spLocks noGrp="1"/>
          </p:cNvSpPr>
          <p:nvPr>
            <p:ph type="title"/>
          </p:nvPr>
        </p:nvSpPr>
        <p:spPr/>
        <p:style>
          <a:lnRef idx="2">
            <a:schemeClr val="accent4">
              <a:shade val="50000"/>
            </a:schemeClr>
          </a:lnRef>
          <a:fillRef idx="1">
            <a:schemeClr val="accent4"/>
          </a:fillRef>
          <a:effectRef idx="0">
            <a:schemeClr val="accent4"/>
          </a:effectRef>
          <a:fontRef idx="minor">
            <a:schemeClr val="lt1"/>
          </a:fontRef>
        </p:style>
        <p:txBody>
          <a:bodyPr/>
          <a:lstStyle/>
          <a:p>
            <a:r>
              <a:rPr lang="en-US" dirty="0"/>
              <a:t>Proposed Solution</a:t>
            </a:r>
          </a:p>
        </p:txBody>
      </p:sp>
    </p:spTree>
    <p:extLst>
      <p:ext uri="{BB962C8B-B14F-4D97-AF65-F5344CB8AC3E}">
        <p14:creationId xmlns:p14="http://schemas.microsoft.com/office/powerpoint/2010/main" val="452074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Proposed </a:t>
            </a:r>
            <a:r>
              <a:rPr lang="en-IN" dirty="0" smtClean="0"/>
              <a:t>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3139321"/>
          </a:xfrm>
          <a:prstGeom prst="rect">
            <a:avLst/>
          </a:prstGeom>
          <a:solidFill>
            <a:schemeClr val="accent3">
              <a:lumMod val="20000"/>
              <a:lumOff val="80000"/>
            </a:schemeClr>
          </a:solidFill>
          <a:ln>
            <a:solidFill>
              <a:srgbClr val="92D050"/>
            </a:solidFill>
          </a:ln>
        </p:spPr>
        <p:txBody>
          <a:bodyPr wrap="square" lIns="108000" rIns="108000" rtlCol="0">
            <a:spAutoFit/>
          </a:bodyPr>
          <a:lstStyle/>
          <a:p>
            <a:endParaRPr lang="en-US" dirty="0"/>
          </a:p>
          <a:p>
            <a:r>
              <a:rPr lang="en-US" b="1" dirty="0"/>
              <a:t>Style factors:</a:t>
            </a:r>
          </a:p>
          <a:p>
            <a:endParaRPr lang="en-US" dirty="0"/>
          </a:p>
          <a:p>
            <a:r>
              <a:rPr lang="en-US" dirty="0"/>
              <a:t>1. Value: Relatively inexpensive stocks. Captures excess returns to stocks that have low prices relative to their fundamental value</a:t>
            </a:r>
          </a:p>
          <a:p>
            <a:r>
              <a:rPr lang="en-US" dirty="0"/>
              <a:t>2. Low size (small cap): smaller companies. Captures excess returns of smaller firms (by market capitalization) relative to their larger counterparts</a:t>
            </a:r>
          </a:p>
          <a:p>
            <a:r>
              <a:rPr lang="en-US" dirty="0"/>
              <a:t>3. Momentum: rising stocks. Reflects excess returns to stocks with stronger past performance</a:t>
            </a:r>
          </a:p>
          <a:p>
            <a:r>
              <a:rPr lang="en-US" dirty="0"/>
              <a:t>4. Low volatility: lower risk stocks. Captures excess returns to stocks with lower than average volatility, beta, and/or idiosyncratic risk.</a:t>
            </a:r>
          </a:p>
        </p:txBody>
      </p:sp>
    </p:spTree>
    <p:extLst>
      <p:ext uri="{BB962C8B-B14F-4D97-AF65-F5344CB8AC3E}">
        <p14:creationId xmlns:p14="http://schemas.microsoft.com/office/powerpoint/2010/main" val="2872004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Proposed </a:t>
            </a:r>
            <a:r>
              <a:rPr lang="en-IN" dirty="0" smtClean="0"/>
              <a:t>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4524315"/>
          </a:xfrm>
          <a:prstGeom prst="rect">
            <a:avLst/>
          </a:prstGeom>
          <a:solidFill>
            <a:schemeClr val="accent3">
              <a:lumMod val="20000"/>
              <a:lumOff val="80000"/>
            </a:schemeClr>
          </a:solidFill>
          <a:ln>
            <a:solidFill>
              <a:srgbClr val="92D050"/>
            </a:solidFill>
          </a:ln>
        </p:spPr>
        <p:txBody>
          <a:bodyPr wrap="square" lIns="108000" rIns="108000" rtlCol="0">
            <a:spAutoFit/>
          </a:bodyPr>
          <a:lstStyle/>
          <a:p>
            <a:endParaRPr lang="en-US" dirty="0"/>
          </a:p>
          <a:p>
            <a:r>
              <a:rPr lang="en-US" b="1" dirty="0"/>
              <a:t>Style factors:</a:t>
            </a:r>
          </a:p>
          <a:p>
            <a:endParaRPr lang="en-US" dirty="0" smtClean="0"/>
          </a:p>
          <a:p>
            <a:r>
              <a:rPr lang="en-US" dirty="0" smtClean="0"/>
              <a:t>5</a:t>
            </a:r>
            <a:r>
              <a:rPr lang="en-US" dirty="0"/>
              <a:t>. Dividend yield: cash flow paid out. Captures excess returns to stocks that have higher-than-average dividend yields</a:t>
            </a:r>
          </a:p>
          <a:p>
            <a:r>
              <a:rPr lang="en-US" dirty="0"/>
              <a:t>6. Quality: sound balance sheet stocks. Captures excess returns to stocks that are characterized by low debt, stable earnings growth, and other “quality” metrics</a:t>
            </a:r>
          </a:p>
          <a:p>
            <a:r>
              <a:rPr lang="en-US" dirty="0"/>
              <a:t>7. Growth: Measure of change in sales and earnings. Measures company growth prospects using historical earnings, sales and predicted earnings</a:t>
            </a:r>
          </a:p>
          <a:p>
            <a:r>
              <a:rPr lang="en-US" dirty="0"/>
              <a:t>8. Liquidity: Size-adjusted trading volume. Captures common variations in stock trading volumes relative to available shares trading.</a:t>
            </a:r>
          </a:p>
          <a:p>
            <a:endParaRPr lang="en-US" dirty="0"/>
          </a:p>
          <a:p>
            <a:r>
              <a:rPr lang="en-US" dirty="0"/>
              <a:t>The objective is to survey, study, and examine various facets and provide better solutions to overcome the challenges in Factor investing.</a:t>
            </a:r>
          </a:p>
          <a:p>
            <a:r>
              <a:rPr lang="en-US" dirty="0"/>
              <a:t>RP as Mentor and support from other Faculties as may be needed for more ideas and better implementation.</a:t>
            </a:r>
          </a:p>
        </p:txBody>
      </p:sp>
    </p:spTree>
    <p:extLst>
      <p:ext uri="{BB962C8B-B14F-4D97-AF65-F5344CB8AC3E}">
        <p14:creationId xmlns:p14="http://schemas.microsoft.com/office/powerpoint/2010/main" val="59960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3847207"/>
          </a:xfrm>
          <a:prstGeom prst="rect">
            <a:avLst/>
          </a:prstGeom>
          <a:solidFill>
            <a:schemeClr val="accent1">
              <a:lumMod val="40000"/>
              <a:lumOff val="60000"/>
            </a:schemeClr>
          </a:solidFill>
          <a:ln>
            <a:solidFill>
              <a:srgbClr val="92D050"/>
            </a:solidFill>
          </a:ln>
        </p:spPr>
        <p:txBody>
          <a:bodyPr wrap="square" lIns="108000" rIns="108000" rtlCol="0">
            <a:spAutoFit/>
          </a:bodyPr>
          <a:lstStyle/>
          <a:p>
            <a:endParaRPr lang="en-US" dirty="0"/>
          </a:p>
          <a:p>
            <a:r>
              <a:rPr lang="en-US" sz="2800" b="1" dirty="0" smtClean="0"/>
              <a:t>Graphical </a:t>
            </a:r>
            <a:r>
              <a:rPr lang="en-US" sz="2800" b="1" dirty="0"/>
              <a:t>analysis </a:t>
            </a:r>
            <a:r>
              <a:rPr lang="en-US" sz="2800" b="1" dirty="0" smtClean="0"/>
              <a:t>algorithm</a:t>
            </a:r>
            <a:r>
              <a:rPr lang="en-US" sz="2000" b="1" dirty="0"/>
              <a:t>:</a:t>
            </a:r>
            <a:endParaRPr lang="en-US" sz="2000" b="1" dirty="0" smtClean="0"/>
          </a:p>
          <a:p>
            <a:endParaRPr lang="en-US" dirty="0"/>
          </a:p>
          <a:p>
            <a:r>
              <a:rPr lang="en-US" dirty="0" smtClean="0"/>
              <a:t> </a:t>
            </a:r>
            <a:r>
              <a:rPr lang="en-US" dirty="0"/>
              <a:t>It takes the weekly returns of the stocks as input, and feeds it into three unsupervised learning techniques, resulting in a graphical network model for further inferences. </a:t>
            </a:r>
          </a:p>
          <a:p>
            <a:r>
              <a:rPr lang="en-US" dirty="0"/>
              <a:t>The three techniques are:</a:t>
            </a:r>
          </a:p>
          <a:p>
            <a:r>
              <a:rPr lang="en-US" dirty="0"/>
              <a:t>1. sparse inverse covariance estimation, which is used for learning the graphical structure of the stock returns; in particular, we will use the method called graphical lasso in estimating the covariance or the correlation structure;</a:t>
            </a:r>
          </a:p>
          <a:p>
            <a:r>
              <a:rPr lang="en-US" dirty="0"/>
              <a:t>2. affinity propagation, which is a clustering method helps to organize the returns into clusters</a:t>
            </a:r>
          </a:p>
          <a:p>
            <a:r>
              <a:rPr lang="en-US" dirty="0"/>
              <a:t>3. Manifold learning, which is used to find a 2D embedding for node visualization; in particular, the method we will use is called Multidimensional scaling, or MDS.</a:t>
            </a:r>
          </a:p>
        </p:txBody>
      </p:sp>
    </p:spTree>
    <p:extLst>
      <p:ext uri="{BB962C8B-B14F-4D97-AF65-F5344CB8AC3E}">
        <p14:creationId xmlns:p14="http://schemas.microsoft.com/office/powerpoint/2010/main" val="965011176"/>
      </p:ext>
    </p:extLst>
  </p:cSld>
  <p:clrMapOvr>
    <a:masterClrMapping/>
  </p:clrMapOvr>
  <p:transition spd="slow">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247696" y="1239139"/>
            <a:ext cx="10240919"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609599" y="1269181"/>
            <a:ext cx="9344025" cy="677107"/>
          </a:xfrm>
          <a:prstGeom prst="rect">
            <a:avLst/>
          </a:prstGeom>
          <a:solidFill>
            <a:schemeClr val="tx1"/>
          </a:solid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r>
              <a:rPr lang="en-GB" sz="2800" dirty="0"/>
              <a:t>How long is long term?</a:t>
            </a:r>
          </a:p>
        </p:txBody>
      </p:sp>
      <p:pic>
        <p:nvPicPr>
          <p:cNvPr id="2050" name="Picture 2"/>
          <p:cNvPicPr>
            <a:picLocks noChangeAspect="1" noChangeArrowheads="1"/>
          </p:cNvPicPr>
          <p:nvPr/>
        </p:nvPicPr>
        <p:blipFill>
          <a:blip r:embed="rId2">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604102" y="2028250"/>
            <a:ext cx="8856421" cy="4102919"/>
          </a:xfrm>
          <a:prstGeom prst="rect">
            <a:avLst/>
          </a:prstGeom>
          <a:ln w="2286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67518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wipe(down)">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177357" y="1766678"/>
            <a:ext cx="10240919" cy="4216539"/>
          </a:xfrm>
          <a:prstGeom prst="rect">
            <a:avLst/>
          </a:prstGeom>
          <a:solidFill>
            <a:schemeClr val="accent1">
              <a:lumMod val="40000"/>
              <a:lumOff val="60000"/>
            </a:schemeClr>
          </a:solidFill>
          <a:ln>
            <a:solidFill>
              <a:srgbClr val="92D050"/>
            </a:solidFill>
          </a:ln>
        </p:spPr>
        <p:txBody>
          <a:bodyPr wrap="square" lIns="108000" rIns="108000" rtlCol="0">
            <a:spAutoFit/>
          </a:bodyPr>
          <a:lstStyle/>
          <a:p>
            <a:r>
              <a:rPr lang="en-US" sz="2800" b="1" dirty="0"/>
              <a:t>Graphical </a:t>
            </a:r>
            <a:r>
              <a:rPr lang="en-US" sz="2800" b="1" dirty="0" smtClean="0"/>
              <a:t>Lasso</a:t>
            </a:r>
            <a:r>
              <a:rPr lang="en-US" sz="2800" dirty="0" smtClean="0"/>
              <a:t>:</a:t>
            </a:r>
            <a:endParaRPr lang="en-US" sz="2800" dirty="0"/>
          </a:p>
          <a:p>
            <a:r>
              <a:rPr lang="en-US" sz="2000" dirty="0"/>
              <a:t>The first technique we use in our graphical network analysis is sparse inverse covariance </a:t>
            </a:r>
            <a:r>
              <a:rPr lang="en-US" sz="2000" dirty="0" smtClean="0"/>
              <a:t>estimation called </a:t>
            </a:r>
            <a:r>
              <a:rPr lang="en-US" sz="2000" dirty="0"/>
              <a:t>Graphical Lasso.</a:t>
            </a:r>
          </a:p>
          <a:p>
            <a:pPr marL="171450" indent="-171450">
              <a:buFont typeface="Arial" panose="020B0604020202020204" pitchFamily="34" charset="0"/>
              <a:buChar char="•"/>
            </a:pPr>
            <a:r>
              <a:rPr lang="en-US" sz="2000" dirty="0" smtClean="0"/>
              <a:t>The </a:t>
            </a:r>
            <a:r>
              <a:rPr lang="en-US" sz="2000" dirty="0"/>
              <a:t>matrix inverse of the covariance matrix, often called the precision matrix, is proportional to the partial correlation matrix, and it gives the partial independence relationship among the data</a:t>
            </a:r>
          </a:p>
          <a:p>
            <a:pPr marL="171450" indent="-171450">
              <a:buFont typeface="Arial" panose="020B0604020202020204" pitchFamily="34" charset="0"/>
              <a:buChar char="•"/>
            </a:pPr>
            <a:r>
              <a:rPr lang="en-US" sz="2000" dirty="0"/>
              <a:t>In other words, if two features are independent conditionally on the others, the corresponding coefficient in the precision matrix will be zero.</a:t>
            </a:r>
          </a:p>
          <a:p>
            <a:pPr marL="171450" indent="-171450">
              <a:buFont typeface="Arial" panose="020B0604020202020204" pitchFamily="34" charset="0"/>
              <a:buChar char="•"/>
            </a:pPr>
            <a:r>
              <a:rPr lang="en-US" sz="2000" dirty="0"/>
              <a:t>We use sparse inverse covariance estimation to find which stocks are correlated conditionally on the others. </a:t>
            </a:r>
          </a:p>
          <a:p>
            <a:pPr marL="171450" indent="-171450">
              <a:buFont typeface="Arial" panose="020B0604020202020204" pitchFamily="34" charset="0"/>
              <a:buChar char="•"/>
            </a:pPr>
            <a:r>
              <a:rPr lang="en-US" sz="2000" dirty="0"/>
              <a:t>Specifically, sparse inverse covariance gives us a graph, that is a list of connection, which can be used for constructing the graphical structure of the data.</a:t>
            </a:r>
          </a:p>
        </p:txBody>
      </p:sp>
    </p:spTree>
    <p:extLst>
      <p:ext uri="{BB962C8B-B14F-4D97-AF65-F5344CB8AC3E}">
        <p14:creationId xmlns:p14="http://schemas.microsoft.com/office/powerpoint/2010/main" val="965011176"/>
      </p:ext>
    </p:extLst>
  </p:cSld>
  <p:clrMapOvr>
    <a:masterClrMapping/>
  </p:clrMapOvr>
  <p:transition spd="slow">
    <p:randomBar dir="vert"/>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844060" y="1496431"/>
            <a:ext cx="10785231" cy="4278094"/>
          </a:xfrm>
          <a:prstGeom prst="rect">
            <a:avLst/>
          </a:prstGeom>
          <a:solidFill>
            <a:schemeClr val="accent1">
              <a:lumMod val="40000"/>
              <a:lumOff val="60000"/>
            </a:schemeClr>
          </a:solidFill>
        </p:spPr>
        <p:txBody>
          <a:bodyPr wrap="square">
            <a:spAutoFit/>
          </a:bodyPr>
          <a:lstStyle/>
          <a:p>
            <a:r>
              <a:rPr lang="en-US" sz="2800" b="1" dirty="0"/>
              <a:t>k-means </a:t>
            </a:r>
            <a:r>
              <a:rPr lang="en-US" sz="2800" b="1" dirty="0" smtClean="0"/>
              <a:t>clustering</a:t>
            </a:r>
          </a:p>
          <a:p>
            <a:endParaRPr lang="en-US" sz="2800" dirty="0" smtClean="0"/>
          </a:p>
          <a:p>
            <a:r>
              <a:rPr lang="en-US" dirty="0" smtClean="0"/>
              <a:t>The </a:t>
            </a:r>
            <a:r>
              <a:rPr lang="en-US" dirty="0"/>
              <a:t>second step in the graphical network analysis algorithm is to partition a set of objects (in our case, the stock returns) into different clusters, such that objects in the same cluster should behave more similarly than those in other </a:t>
            </a:r>
            <a:r>
              <a:rPr lang="en-US" dirty="0" smtClean="0"/>
              <a:t>clusters.</a:t>
            </a:r>
          </a:p>
          <a:p>
            <a:endParaRPr lang="en-US" dirty="0"/>
          </a:p>
          <a:p>
            <a:pPr marL="342900" indent="-342900">
              <a:buFont typeface="+mj-lt"/>
              <a:buAutoNum type="arabicPeriod"/>
            </a:pPr>
            <a:r>
              <a:rPr lang="en-US" dirty="0" smtClean="0"/>
              <a:t>It </a:t>
            </a:r>
            <a:r>
              <a:rPr lang="en-US" dirty="0"/>
              <a:t>tries to separate samples in k clusters, in which each observation belongs to the cluster with the nearest mean (or cluster centroid). The mean or centroid here serves as a prototype of the </a:t>
            </a:r>
            <a:r>
              <a:rPr lang="en-US" dirty="0" smtClean="0"/>
              <a:t>clusters.</a:t>
            </a:r>
          </a:p>
          <a:p>
            <a:pPr marL="342900" indent="-342900">
              <a:buFont typeface="+mj-lt"/>
              <a:buAutoNum type="arabicPeriod"/>
            </a:pPr>
            <a:r>
              <a:rPr lang="en-US" dirty="0" smtClean="0"/>
              <a:t>It </a:t>
            </a:r>
            <a:r>
              <a:rPr lang="en-US" dirty="0"/>
              <a:t>requires the number of clusters to be specified. </a:t>
            </a:r>
            <a:endParaRPr lang="en-US" dirty="0" smtClean="0"/>
          </a:p>
          <a:p>
            <a:pPr marL="342900" indent="-342900">
              <a:buFont typeface="+mj-lt"/>
              <a:buAutoNum type="arabicPeriod"/>
            </a:pPr>
            <a:r>
              <a:rPr lang="en-US" dirty="0" smtClean="0"/>
              <a:t>Yet</a:t>
            </a:r>
            <a:r>
              <a:rPr lang="en-US" dirty="0"/>
              <a:t>, it scales well to large number of samples and has been used across a large range of application areas in many different </a:t>
            </a:r>
            <a:r>
              <a:rPr lang="en-US" dirty="0" smtClean="0"/>
              <a:t>fields.</a:t>
            </a:r>
          </a:p>
          <a:p>
            <a:pPr marL="342900" indent="-342900">
              <a:buFont typeface="+mj-lt"/>
              <a:buAutoNum type="arabicPeriod"/>
            </a:pPr>
            <a:r>
              <a:rPr lang="en-US" dirty="0" smtClean="0"/>
              <a:t>In </a:t>
            </a:r>
            <a:r>
              <a:rPr lang="en-US" dirty="0"/>
              <a:t>our graphical analysis algorithm, we will use the affinity propagation approach for identifying </a:t>
            </a:r>
            <a:r>
              <a:rPr lang="en-US" dirty="0" smtClean="0"/>
              <a:t>clusters</a:t>
            </a:r>
            <a:r>
              <a:rPr lang="en-US" dirty="0"/>
              <a:t>.</a:t>
            </a:r>
          </a:p>
        </p:txBody>
      </p:sp>
    </p:spTree>
    <p:extLst>
      <p:ext uri="{BB962C8B-B14F-4D97-AF65-F5344CB8AC3E}">
        <p14:creationId xmlns:p14="http://schemas.microsoft.com/office/powerpoint/2010/main" val="74115346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844060" y="1496431"/>
            <a:ext cx="10785231" cy="4401205"/>
          </a:xfrm>
          <a:prstGeom prst="rect">
            <a:avLst/>
          </a:prstGeom>
          <a:solidFill>
            <a:schemeClr val="accent1">
              <a:lumMod val="40000"/>
              <a:lumOff val="60000"/>
            </a:schemeClr>
          </a:solidFill>
        </p:spPr>
        <p:txBody>
          <a:bodyPr wrap="square">
            <a:spAutoFit/>
          </a:bodyPr>
          <a:lstStyle/>
          <a:p>
            <a:r>
              <a:rPr lang="en-US" sz="2800" b="1" dirty="0" smtClean="0"/>
              <a:t>Multi-dimensional scaling-MDS:</a:t>
            </a:r>
            <a:endParaRPr lang="en-US" sz="2800" b="1" dirty="0"/>
          </a:p>
          <a:p>
            <a:endParaRPr lang="en-US" dirty="0" smtClean="0"/>
          </a:p>
          <a:p>
            <a:r>
              <a:rPr lang="en-US" dirty="0" smtClean="0"/>
              <a:t>The </a:t>
            </a:r>
            <a:r>
              <a:rPr lang="en-US" dirty="0"/>
              <a:t>third technique we used in our graphical network analysis is manifold learning; in particular, the method we choose to use is called multi-dimensional scaling, or MDS</a:t>
            </a:r>
            <a:r>
              <a:rPr lang="en-US" dirty="0" smtClean="0"/>
              <a:t>.</a:t>
            </a:r>
          </a:p>
          <a:p>
            <a:endParaRPr lang="en-US" dirty="0"/>
          </a:p>
          <a:p>
            <a:r>
              <a:rPr lang="en-US" dirty="0"/>
              <a:t>Since our dataset is high-dimensional, we would like to find a 2D embedding to visualize our data, and manifold learning can help us do so. It determines the distances between samples and visualize them as nodes</a:t>
            </a:r>
            <a:r>
              <a:rPr lang="en-US" dirty="0" smtClean="0"/>
              <a:t>.</a:t>
            </a:r>
          </a:p>
          <a:p>
            <a:endParaRPr lang="en-US" dirty="0"/>
          </a:p>
          <a:p>
            <a:r>
              <a:rPr lang="en-US" dirty="0"/>
              <a:t>Specifically, the Multi-dimensional scaling, or MDS, performs dimensional reduction while preserving the order of distances among the samples according to the dataset in its original high-dimensional space.</a:t>
            </a:r>
          </a:p>
          <a:p>
            <a:endParaRPr lang="en-US" dirty="0"/>
          </a:p>
          <a:p>
            <a:pPr lvl="0">
              <a:defRPr/>
            </a:pPr>
            <a:r>
              <a:rPr lang="en-US" dirty="0"/>
              <a:t>We will use the MDS function from sklearn, to perform this multi-dimensional scaling technique for finding the 2D embedding.</a:t>
            </a:r>
          </a:p>
        </p:txBody>
      </p:sp>
    </p:spTree>
    <p:extLst>
      <p:ext uri="{BB962C8B-B14F-4D97-AF65-F5344CB8AC3E}">
        <p14:creationId xmlns:p14="http://schemas.microsoft.com/office/powerpoint/2010/main" val="3015790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844060" y="1496431"/>
            <a:ext cx="10785231" cy="4124206"/>
          </a:xfrm>
          <a:prstGeom prst="rect">
            <a:avLst/>
          </a:prstGeom>
          <a:solidFill>
            <a:schemeClr val="accent1">
              <a:lumMod val="40000"/>
              <a:lumOff val="60000"/>
            </a:schemeClr>
          </a:solidFill>
        </p:spPr>
        <p:txBody>
          <a:bodyPr wrap="square">
            <a:spAutoFit/>
          </a:bodyPr>
          <a:lstStyle/>
          <a:p>
            <a:r>
              <a:rPr lang="en-US" sz="2800" b="1" dirty="0" smtClean="0"/>
              <a:t>Inferences:</a:t>
            </a:r>
          </a:p>
          <a:p>
            <a:r>
              <a:rPr lang="en-US" dirty="0" smtClean="0"/>
              <a:t>Using </a:t>
            </a:r>
            <a:r>
              <a:rPr lang="en-US" dirty="0"/>
              <a:t>our self-defined </a:t>
            </a:r>
            <a:r>
              <a:rPr lang="en-US" i="1" dirty="0" smtClean="0"/>
              <a:t>graphical Analysis</a:t>
            </a:r>
            <a:r>
              <a:rPr lang="en-US" dirty="0" smtClean="0"/>
              <a:t> </a:t>
            </a:r>
            <a:r>
              <a:rPr lang="en-US" dirty="0"/>
              <a:t>function with the previous specification, we get the clustering information, the graphical network plot, individual stock performance plot, as well as the summary statistics information</a:t>
            </a:r>
            <a:r>
              <a:rPr lang="en-US" dirty="0" smtClean="0"/>
              <a:t>.</a:t>
            </a:r>
          </a:p>
          <a:p>
            <a:endParaRPr lang="en-US" dirty="0"/>
          </a:p>
          <a:p>
            <a:r>
              <a:rPr lang="en-US" dirty="0"/>
              <a:t>In the graphical network plot, </a:t>
            </a:r>
          </a:p>
          <a:p>
            <a:pPr marL="171450" indent="-171450">
              <a:buFont typeface="Arial" panose="020B0604020202020204" pitchFamily="34" charset="0"/>
              <a:buChar char="•"/>
            </a:pPr>
            <a:r>
              <a:rPr lang="en-US" dirty="0"/>
              <a:t>Each node corresponds to a stock, with color being defined by the cluster label from the Affinity Propagation clustering method.</a:t>
            </a:r>
          </a:p>
          <a:p>
            <a:pPr marL="171450" indent="-171450">
              <a:buFont typeface="Arial" panose="020B0604020202020204" pitchFamily="34" charset="0"/>
              <a:buChar char="•"/>
            </a:pPr>
            <a:r>
              <a:rPr lang="en-US" dirty="0"/>
              <a:t>Each edge links two stocks. The strength of the edge is defined by the sparse inverse covariance matrix (or the precision matrix). The higher the value is, the more conditional correlated it is for the two stocks</a:t>
            </a:r>
            <a:r>
              <a:rPr lang="en-US" dirty="0" smtClean="0"/>
              <a:t>.</a:t>
            </a:r>
          </a:p>
          <a:p>
            <a:endParaRPr lang="en-US" dirty="0"/>
          </a:p>
          <a:p>
            <a:r>
              <a:rPr lang="en-US" dirty="0"/>
              <a:t>We can analyze this graphical network plot and draw inferences based on its conditional correlation relationship.</a:t>
            </a:r>
          </a:p>
        </p:txBody>
      </p:sp>
    </p:spTree>
    <p:extLst>
      <p:ext uri="{BB962C8B-B14F-4D97-AF65-F5344CB8AC3E}">
        <p14:creationId xmlns:p14="http://schemas.microsoft.com/office/powerpoint/2010/main" val="230004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33753" y="1250246"/>
            <a:ext cx="10785231" cy="5232202"/>
          </a:xfrm>
          <a:prstGeom prst="rect">
            <a:avLst/>
          </a:prstGeom>
          <a:solidFill>
            <a:schemeClr val="accent1">
              <a:lumMod val="40000"/>
              <a:lumOff val="60000"/>
            </a:schemeClr>
          </a:solidFill>
        </p:spPr>
        <p:txBody>
          <a:bodyPr wrap="square">
            <a:spAutoFit/>
          </a:bodyPr>
          <a:lstStyle/>
          <a:p>
            <a:r>
              <a:rPr lang="en-US" sz="2800" b="1" dirty="0" smtClean="0"/>
              <a:t>Conclusions:</a:t>
            </a:r>
            <a:endParaRPr lang="en-US" sz="2800" b="1" dirty="0"/>
          </a:p>
          <a:p>
            <a:r>
              <a:rPr lang="en-US" dirty="0"/>
              <a:t>There are 3 steps in our graphical network analysis algorithm:</a:t>
            </a:r>
          </a:p>
          <a:p>
            <a:pPr marL="171450" indent="-171450">
              <a:buFont typeface="Arial" panose="020B0604020202020204" pitchFamily="34" charset="0"/>
              <a:buChar char="•"/>
            </a:pPr>
            <a:r>
              <a:rPr lang="en-US" dirty="0"/>
              <a:t>First, we do sparse covariance estimation to find an estimate of the precision matrix. In our example, we use graphical lasso approach to accomplish this task.</a:t>
            </a:r>
          </a:p>
          <a:p>
            <a:pPr marL="171450" indent="-171450">
              <a:buFont typeface="Arial" panose="020B0604020202020204" pitchFamily="34" charset="0"/>
              <a:buChar char="•"/>
            </a:pPr>
            <a:r>
              <a:rPr lang="en-US" dirty="0"/>
              <a:t>Second, we perform clustering technique to group returns into clusters that have similar behaviors. The clustering method we chose to use in our example is the affinity propagation approach.</a:t>
            </a:r>
          </a:p>
          <a:p>
            <a:pPr marL="171450" indent="-171450">
              <a:buFont typeface="Arial" panose="020B0604020202020204" pitchFamily="34" charset="0"/>
              <a:buChar char="•"/>
            </a:pPr>
            <a:r>
              <a:rPr lang="en-US" dirty="0"/>
              <a:t>Lastly, we utilize manifold learning techniques to find an 2D embedding for visualizing the network graph. In particular, we chose to use the Multidimensional Scaling, or MDS, approach to do so.</a:t>
            </a:r>
          </a:p>
          <a:p>
            <a:r>
              <a:rPr lang="en-US" dirty="0"/>
              <a:t>We can consider applying this algorithm to various datasets to extract the conditional dependency structure of the data and draw inferences based on the given network graph</a:t>
            </a:r>
            <a:r>
              <a:rPr lang="en-US" dirty="0" smtClean="0"/>
              <a:t>.</a:t>
            </a:r>
          </a:p>
          <a:p>
            <a:endParaRPr lang="en-US" dirty="0"/>
          </a:p>
          <a:p>
            <a:r>
              <a:rPr lang="en-US" b="1" dirty="0" smtClean="0">
                <a:solidFill>
                  <a:srgbClr val="FF0000"/>
                </a:solidFill>
              </a:rPr>
              <a:t>The Road Ahead…………..</a:t>
            </a:r>
            <a:endParaRPr lang="en-US" b="1" dirty="0">
              <a:solidFill>
                <a:srgbClr val="FF0000"/>
              </a:solidFill>
            </a:endParaRPr>
          </a:p>
          <a:p>
            <a:r>
              <a:rPr lang="en-US" dirty="0" smtClean="0"/>
              <a:t>Further, we will also analyze and find about the different zones namely normal ,Transitional and Crash periods  </a:t>
            </a:r>
            <a:r>
              <a:rPr lang="en-US" dirty="0"/>
              <a:t>u</a:t>
            </a:r>
            <a:r>
              <a:rPr lang="en-US" dirty="0" smtClean="0"/>
              <a:t>nder which the Stock portfolios can be further segregated to maximize Returns and Minimize Risks. We will use appropriate Modeling algorithms accordingly to draw further inferences…</a:t>
            </a:r>
            <a:r>
              <a:rPr lang="en-US" sz="1600" dirty="0" smtClean="0"/>
              <a:t>.</a:t>
            </a:r>
            <a:endParaRPr lang="en-US" sz="1600" dirty="0"/>
          </a:p>
        </p:txBody>
      </p:sp>
    </p:spTree>
    <p:extLst>
      <p:ext uri="{BB962C8B-B14F-4D97-AF65-F5344CB8AC3E}">
        <p14:creationId xmlns:p14="http://schemas.microsoft.com/office/powerpoint/2010/main" val="544254709"/>
      </p:ext>
    </p:extLst>
  </p:cSld>
  <p:clrMapOvr>
    <a:masterClrMapping/>
  </p:clrMapOvr>
  <p:transition spd="slow">
    <p:cove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104163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03898" y="380069"/>
            <a:ext cx="7838722"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364928" y="1239396"/>
            <a:ext cx="9577156"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726831" y="1239397"/>
            <a:ext cx="8738394" cy="677107"/>
          </a:xfrm>
          <a:prstGeom prst="rect">
            <a:avLst/>
          </a:prstGeom>
          <a:solidFill>
            <a:schemeClr val="tx1"/>
          </a:solid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pPr eaLnBrk="1" hangingPunct="1"/>
            <a:r>
              <a:rPr lang="en-GB" sz="2800" dirty="0">
                <a:ea typeface="Times New Roman" pitchFamily="18" charset="0"/>
                <a:cs typeface="Arial" charset="0"/>
              </a:rPr>
              <a:t>Example of short term volatility</a:t>
            </a:r>
            <a:endParaRPr lang="en-GB" sz="2800" dirty="0" smtClean="0"/>
          </a:p>
        </p:txBody>
      </p:sp>
      <p:pic>
        <p:nvPicPr>
          <p:cNvPr id="3074" name="Picture 2"/>
          <p:cNvPicPr>
            <a:picLocks noChangeAspect="1" noChangeArrowheads="1"/>
          </p:cNvPicPr>
          <p:nvPr/>
        </p:nvPicPr>
        <p: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726832" y="1984582"/>
            <a:ext cx="9132276" cy="4158310"/>
          </a:xfrm>
          <a:prstGeom prst="rect">
            <a:avLst/>
          </a:prstGeom>
          <a:ln w="2286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555539501"/>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03898" y="380069"/>
            <a:ext cx="7838722"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364928" y="1239396"/>
            <a:ext cx="9577156"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726831" y="1239397"/>
            <a:ext cx="8738394" cy="565957"/>
          </a:xfrm>
          <a:prstGeom prst="rect">
            <a:avLst/>
          </a:prstGeom>
          <a:ln/>
          <a:ex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pPr eaLnBrk="1" hangingPunct="1"/>
            <a:r>
              <a:rPr lang="en-GB" sz="2800" dirty="0">
                <a:solidFill>
                  <a:srgbClr val="000000"/>
                </a:solidFill>
              </a:rPr>
              <a:t>Systematic </a:t>
            </a:r>
            <a:r>
              <a:rPr lang="en-GB" sz="2800" dirty="0" smtClean="0">
                <a:solidFill>
                  <a:srgbClr val="000000"/>
                </a:solidFill>
              </a:rPr>
              <a:t>and Unsystematic Risk</a:t>
            </a:r>
          </a:p>
        </p:txBody>
      </p:sp>
      <p:sp>
        <p:nvSpPr>
          <p:cNvPr id="2" name="Rectangle 1"/>
          <p:cNvSpPr/>
          <p:nvPr/>
        </p:nvSpPr>
        <p:spPr>
          <a:xfrm>
            <a:off x="726831" y="2060773"/>
            <a:ext cx="4369197" cy="390876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GB" dirty="0"/>
              <a:t>Systematic Risk – also known as Market Risks are those risks which </a:t>
            </a:r>
          </a:p>
          <a:p>
            <a:r>
              <a:rPr lang="en-GB" dirty="0"/>
              <a:t>affect all companies within a market in one way or another. </a:t>
            </a:r>
          </a:p>
          <a:p>
            <a:endParaRPr lang="en-GB" sz="1400" dirty="0"/>
          </a:p>
          <a:p>
            <a:r>
              <a:rPr lang="en-GB" dirty="0"/>
              <a:t>For example:</a:t>
            </a:r>
          </a:p>
          <a:p>
            <a:r>
              <a:rPr lang="en-GB" dirty="0"/>
              <a:t> </a:t>
            </a:r>
            <a:endParaRPr lang="en-GB" sz="1100" dirty="0"/>
          </a:p>
          <a:p>
            <a:pPr>
              <a:buFont typeface="Wingdings" pitchFamily="2" charset="2"/>
              <a:buChar char="§"/>
            </a:pPr>
            <a:r>
              <a:rPr lang="en-GB" dirty="0"/>
              <a:t>Inflation</a:t>
            </a:r>
          </a:p>
          <a:p>
            <a:pPr>
              <a:buFont typeface="Wingdings" pitchFamily="2" charset="2"/>
              <a:buChar char="§"/>
            </a:pPr>
            <a:r>
              <a:rPr lang="en-GB" dirty="0"/>
              <a:t>Recession</a:t>
            </a:r>
          </a:p>
          <a:p>
            <a:pPr>
              <a:buFont typeface="Wingdings" pitchFamily="2" charset="2"/>
              <a:buChar char="§"/>
            </a:pPr>
            <a:r>
              <a:rPr lang="en-GB" dirty="0"/>
              <a:t>Interest Rates</a:t>
            </a:r>
          </a:p>
          <a:p>
            <a:pPr>
              <a:buFont typeface="Wingdings" pitchFamily="2" charset="2"/>
              <a:buChar char="§"/>
            </a:pPr>
            <a:r>
              <a:rPr lang="en-GB" dirty="0"/>
              <a:t>Political Instability</a:t>
            </a:r>
          </a:p>
          <a:p>
            <a:pPr>
              <a:buFont typeface="Wingdings" pitchFamily="2" charset="2"/>
              <a:buChar char="§"/>
            </a:pPr>
            <a:r>
              <a:rPr lang="en-GB" dirty="0"/>
              <a:t>Exchange Rates</a:t>
            </a:r>
          </a:p>
          <a:p>
            <a:pPr>
              <a:buFont typeface="Wingdings" pitchFamily="2" charset="2"/>
              <a:buChar char="§"/>
            </a:pPr>
            <a:r>
              <a:rPr lang="en-GB" dirty="0"/>
              <a:t>War</a:t>
            </a:r>
          </a:p>
          <a:p>
            <a:pPr>
              <a:buFont typeface="Wingdings" pitchFamily="2" charset="2"/>
              <a:buChar char="§"/>
            </a:pPr>
            <a:r>
              <a:rPr lang="en-GB" dirty="0"/>
              <a:t>Confidence</a:t>
            </a:r>
          </a:p>
        </p:txBody>
      </p:sp>
      <p:sp>
        <p:nvSpPr>
          <p:cNvPr id="3" name="Rectangle 2"/>
          <p:cNvSpPr/>
          <p:nvPr/>
        </p:nvSpPr>
        <p:spPr>
          <a:xfrm>
            <a:off x="5287108" y="2060773"/>
            <a:ext cx="6096000" cy="3693319"/>
          </a:xfrm>
          <a:prstGeom prst="rect">
            <a:avLst/>
          </a:prstGeom>
          <a:ln/>
        </p:spPr>
        <p:style>
          <a:lnRef idx="1">
            <a:schemeClr val="accent3"/>
          </a:lnRef>
          <a:fillRef idx="2">
            <a:schemeClr val="accent3"/>
          </a:fillRef>
          <a:effectRef idx="1">
            <a:schemeClr val="accent3"/>
          </a:effectRef>
          <a:fontRef idx="minor">
            <a:schemeClr val="dk1"/>
          </a:fontRef>
        </p:style>
        <p:txBody>
          <a:bodyPr>
            <a:spAutoFit/>
          </a:bodyPr>
          <a:lstStyle/>
          <a:p>
            <a:r>
              <a:rPr lang="en-GB" dirty="0"/>
              <a:t>Unsystematic Risk – also known as Specific Risk are risks which </a:t>
            </a:r>
            <a:r>
              <a:rPr lang="en-GB" dirty="0" smtClean="0"/>
              <a:t> are </a:t>
            </a:r>
            <a:r>
              <a:rPr lang="en-GB" dirty="0"/>
              <a:t>unique to the company.</a:t>
            </a:r>
          </a:p>
          <a:p>
            <a:endParaRPr lang="en-GB" dirty="0"/>
          </a:p>
          <a:p>
            <a:pPr>
              <a:buFont typeface="Wingdings" pitchFamily="2" charset="2"/>
              <a:buChar char="§"/>
            </a:pPr>
            <a:r>
              <a:rPr lang="en-GB" dirty="0"/>
              <a:t>Strength of Management ( Marks &amp; Spencer)</a:t>
            </a:r>
          </a:p>
          <a:p>
            <a:pPr>
              <a:buFont typeface="Wingdings" pitchFamily="2" charset="2"/>
              <a:buChar char="§"/>
            </a:pPr>
            <a:r>
              <a:rPr lang="en-GB" dirty="0"/>
              <a:t>Range of Products (Unilever)</a:t>
            </a:r>
          </a:p>
          <a:p>
            <a:pPr>
              <a:buFont typeface="Wingdings" pitchFamily="2" charset="2"/>
              <a:buChar char="§"/>
            </a:pPr>
            <a:r>
              <a:rPr lang="en-GB" dirty="0"/>
              <a:t>Geographic Location (McDonald’s)</a:t>
            </a:r>
          </a:p>
          <a:p>
            <a:pPr>
              <a:buFont typeface="Wingdings" pitchFamily="2" charset="2"/>
              <a:buChar char="§"/>
            </a:pPr>
            <a:r>
              <a:rPr lang="en-GB" dirty="0" smtClean="0"/>
              <a:t>Financial </a:t>
            </a:r>
            <a:r>
              <a:rPr lang="en-GB" dirty="0"/>
              <a:t>Position (BP Finance Inc)</a:t>
            </a:r>
            <a:endParaRPr lang="en-GB" dirty="0" smtClean="0"/>
          </a:p>
          <a:p>
            <a:pPr>
              <a:buFont typeface="Wingdings" pitchFamily="2" charset="2"/>
              <a:buChar char="§"/>
            </a:pPr>
            <a:r>
              <a:rPr lang="en-GB" dirty="0" smtClean="0"/>
              <a:t>Innovational </a:t>
            </a:r>
            <a:r>
              <a:rPr lang="en-GB" dirty="0"/>
              <a:t>Factor (Apple)</a:t>
            </a:r>
          </a:p>
          <a:p>
            <a:pPr>
              <a:buFont typeface="Wingdings" pitchFamily="2" charset="2"/>
              <a:buChar char="§"/>
            </a:pPr>
            <a:endParaRPr lang="en-GB" dirty="0"/>
          </a:p>
          <a:p>
            <a:r>
              <a:rPr lang="en-GB" dirty="0"/>
              <a:t>Total Risk = Unsystematic Risk + Systematic </a:t>
            </a:r>
            <a:r>
              <a:rPr lang="en-GB" dirty="0" smtClean="0"/>
              <a:t>Risk</a:t>
            </a:r>
          </a:p>
          <a:p>
            <a:endParaRPr lang="en-GB" dirty="0"/>
          </a:p>
          <a:p>
            <a:endParaRPr lang="en-GB" dirty="0" smtClean="0"/>
          </a:p>
          <a:p>
            <a:endParaRPr lang="en-GB" dirty="0" smtClean="0"/>
          </a:p>
        </p:txBody>
      </p:sp>
    </p:spTree>
    <p:extLst>
      <p:ext uri="{BB962C8B-B14F-4D97-AF65-F5344CB8AC3E}">
        <p14:creationId xmlns:p14="http://schemas.microsoft.com/office/powerpoint/2010/main" val="13608603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03898" y="380069"/>
            <a:ext cx="7838722"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364928" y="1239396"/>
            <a:ext cx="9577156"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633047" y="1239397"/>
            <a:ext cx="8738394" cy="677107"/>
          </a:xfrm>
          <a:prstGeom prst="rect">
            <a:avLst/>
          </a:prstGeom>
          <a:solidFill>
            <a:srgbClr val="92D050"/>
          </a:solid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pPr eaLnBrk="1" hangingPunct="1"/>
            <a:r>
              <a:rPr lang="en-GB" sz="2800" dirty="0" smtClean="0"/>
              <a:t>Beta:</a:t>
            </a:r>
          </a:p>
        </p:txBody>
      </p:sp>
      <p:sp>
        <p:nvSpPr>
          <p:cNvPr id="3" name="Rectangle 2"/>
          <p:cNvSpPr/>
          <p:nvPr/>
        </p:nvSpPr>
        <p:spPr>
          <a:xfrm>
            <a:off x="504092" y="2123780"/>
            <a:ext cx="5826370" cy="4247317"/>
          </a:xfrm>
          <a:prstGeom prst="rect">
            <a:avLst/>
          </a:prstGeom>
          <a:solidFill>
            <a:srgbClr val="FFFF00"/>
          </a:solidFill>
        </p:spPr>
        <p:txBody>
          <a:bodyPr wrap="square">
            <a:spAutoFit/>
          </a:bodyPr>
          <a:lstStyle/>
          <a:p>
            <a:r>
              <a:rPr lang="en-GB" dirty="0">
                <a:solidFill>
                  <a:srgbClr val="00245E"/>
                </a:solidFill>
                <a:ea typeface="Times New Roman" pitchFamily="18" charset="0"/>
                <a:cs typeface="Arial" charset="0"/>
              </a:rPr>
              <a:t>One of key concepts of investment management and portfolio management is diversification.</a:t>
            </a:r>
          </a:p>
          <a:p>
            <a:endParaRPr lang="en-GB" dirty="0">
              <a:solidFill>
                <a:srgbClr val="00245E"/>
              </a:solidFill>
              <a:ea typeface="Times New Roman" pitchFamily="18" charset="0"/>
              <a:cs typeface="Arial" charset="0"/>
            </a:endParaRPr>
          </a:p>
          <a:p>
            <a:pPr eaLnBrk="0" hangingPunct="0"/>
            <a:r>
              <a:rPr lang="en-GB" dirty="0">
                <a:solidFill>
                  <a:srgbClr val="00245E"/>
                </a:solidFill>
                <a:ea typeface="Times New Roman" pitchFamily="18" charset="0"/>
                <a:cs typeface="Arial" charset="0"/>
              </a:rPr>
              <a:t>You can diversify some of the portfolio risk away by investing in investments with different levels of risk measured by a company’s Beta. </a:t>
            </a:r>
          </a:p>
          <a:p>
            <a:pPr eaLnBrk="0" hangingPunct="0"/>
            <a:endParaRPr lang="en-GB" dirty="0">
              <a:solidFill>
                <a:srgbClr val="00245E"/>
              </a:solidFill>
              <a:ea typeface="Times New Roman" pitchFamily="18" charset="0"/>
              <a:cs typeface="Arial" charset="0"/>
            </a:endParaRPr>
          </a:p>
          <a:p>
            <a:pPr eaLnBrk="0" hangingPunct="0"/>
            <a:r>
              <a:rPr lang="en-GB" dirty="0">
                <a:solidFill>
                  <a:srgbClr val="00245E"/>
                </a:solidFill>
                <a:ea typeface="Times New Roman" pitchFamily="18" charset="0"/>
                <a:cs typeface="Arial" charset="0"/>
              </a:rPr>
              <a:t>Beta is the measure of the average historic volatility of a security’s return to the broader market risk and is stated as a proportion of the market risk.</a:t>
            </a:r>
          </a:p>
          <a:p>
            <a:pPr eaLnBrk="0" hangingPunct="0"/>
            <a:r>
              <a:rPr lang="en-GB" dirty="0">
                <a:solidFill>
                  <a:srgbClr val="00245E"/>
                </a:solidFill>
                <a:ea typeface="Times New Roman" pitchFamily="18" charset="0"/>
                <a:cs typeface="Arial" charset="0"/>
              </a:rPr>
              <a:t>Beta for the whole market is deemed to be 1. A stock with a Beta of 1 is likely to move with the market. One with a Beta of 2 will move by twice the market – in both directions.</a:t>
            </a:r>
          </a:p>
        </p:txBody>
      </p:sp>
      <p:sp>
        <p:nvSpPr>
          <p:cNvPr id="7" name="Rectangle 6"/>
          <p:cNvSpPr/>
          <p:nvPr/>
        </p:nvSpPr>
        <p:spPr>
          <a:xfrm>
            <a:off x="6588368" y="2112618"/>
            <a:ext cx="4595447" cy="4247317"/>
          </a:xfrm>
          <a:prstGeom prst="rect">
            <a:avLst/>
          </a:prstGeom>
          <a:solidFill>
            <a:srgbClr val="FFC000"/>
          </a:solidFill>
        </p:spPr>
        <p:txBody>
          <a:bodyPr wrap="square">
            <a:spAutoFit/>
          </a:bodyPr>
          <a:lstStyle/>
          <a:p>
            <a:pPr>
              <a:buFont typeface="Wingdings" pitchFamily="2" charset="2"/>
              <a:buChar char="§"/>
            </a:pPr>
            <a:r>
              <a:rPr lang="en-GB" dirty="0"/>
              <a:t> Beta &lt; 1 – Stock described as defensive ( probably income producer)</a:t>
            </a:r>
          </a:p>
          <a:p>
            <a:pPr>
              <a:buFont typeface="Wingdings" pitchFamily="2" charset="2"/>
              <a:buChar char="§"/>
            </a:pPr>
            <a:endParaRPr lang="en-GB" dirty="0"/>
          </a:p>
          <a:p>
            <a:pPr>
              <a:buFont typeface="Wingdings" pitchFamily="2" charset="2"/>
              <a:buChar char="§"/>
            </a:pPr>
            <a:r>
              <a:rPr lang="en-GB" dirty="0"/>
              <a:t>Beta &gt; 1 – Stock aggressive &amp; cyclical ( probably growth stock) </a:t>
            </a:r>
          </a:p>
          <a:p>
            <a:pPr>
              <a:buFont typeface="Wingdings" pitchFamily="2" charset="2"/>
              <a:buChar char="§"/>
            </a:pPr>
            <a:endParaRPr lang="en-GB" dirty="0"/>
          </a:p>
          <a:p>
            <a:pPr>
              <a:buFont typeface="Wingdings" pitchFamily="2" charset="2"/>
              <a:buChar char="§"/>
            </a:pPr>
            <a:r>
              <a:rPr lang="en-GB" dirty="0"/>
              <a:t>Beta can also be negative i.e. if market rises, investment likely to fall and vice-versa</a:t>
            </a:r>
            <a:r>
              <a:rPr lang="en-GB" dirty="0" smtClean="0"/>
              <a:t>.</a:t>
            </a:r>
          </a:p>
          <a:p>
            <a:pPr>
              <a:buFont typeface="Wingdings" pitchFamily="2" charset="2"/>
              <a:buChar char="§"/>
            </a:pPr>
            <a:endParaRPr lang="en-GB" dirty="0" smtClean="0"/>
          </a:p>
          <a:p>
            <a:pPr>
              <a:buFont typeface="Wingdings" pitchFamily="2" charset="2"/>
              <a:buChar char="§"/>
            </a:pPr>
            <a:endParaRPr lang="en-GB" dirty="0"/>
          </a:p>
          <a:p>
            <a:pPr>
              <a:buFont typeface="Wingdings" pitchFamily="2" charset="2"/>
              <a:buChar char="§"/>
            </a:pPr>
            <a:endParaRPr lang="en-GB" dirty="0" smtClean="0"/>
          </a:p>
          <a:p>
            <a:pPr>
              <a:buFont typeface="Wingdings" pitchFamily="2" charset="2"/>
              <a:buChar char="§"/>
            </a:pPr>
            <a:endParaRPr lang="en-GB" dirty="0"/>
          </a:p>
          <a:p>
            <a:endParaRPr lang="en-GB" dirty="0"/>
          </a:p>
          <a:p>
            <a:endParaRPr lang="en-GB" dirty="0"/>
          </a:p>
        </p:txBody>
      </p:sp>
    </p:spTree>
    <p:extLst>
      <p:ext uri="{BB962C8B-B14F-4D97-AF65-F5344CB8AC3E}">
        <p14:creationId xmlns:p14="http://schemas.microsoft.com/office/powerpoint/2010/main" val="62268994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03898" y="380069"/>
            <a:ext cx="7838722"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1364928" y="1239396"/>
            <a:ext cx="9577156" cy="677108"/>
          </a:xfrm>
          <a:prstGeom prst="rect">
            <a:avLst/>
          </a:prstGeom>
          <a:noFill/>
        </p:spPr>
        <p:txBody>
          <a:bodyPr wrap="square" lIns="108000" rIns="108000" rtlCol="0">
            <a:spAutoFit/>
          </a:bodyPr>
          <a:lstStyle/>
          <a:p>
            <a:pPr lvl="0"/>
            <a:endParaRPr lang="en-GB" dirty="0" smtClean="0"/>
          </a:p>
          <a:p>
            <a:pPr lvl="0"/>
            <a:endParaRPr lang="en-US" sz="2000" dirty="0">
              <a:latin typeface="Arial" pitchFamily="34" charset="0"/>
              <a:cs typeface="Arial" pitchFamily="34" charset="0"/>
            </a:endParaRPr>
          </a:p>
        </p:txBody>
      </p:sp>
      <p:sp>
        <p:nvSpPr>
          <p:cNvPr id="6" name="Rectangle 5"/>
          <p:cNvSpPr>
            <a:spLocks noGrp="1" noChangeArrowheads="1"/>
          </p:cNvSpPr>
          <p:nvPr/>
        </p:nvSpPr>
        <p:spPr bwMode="auto">
          <a:xfrm>
            <a:off x="633047" y="1239397"/>
            <a:ext cx="8738394" cy="677107"/>
          </a:xfrm>
          <a:prstGeom prst="rect">
            <a:avLst/>
          </a:prstGeom>
          <a:solidFill>
            <a:srgbClr val="92D050"/>
          </a:solidFill>
          <a:ln>
            <a:noFill/>
          </a:ln>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a:solidFill>
                  <a:schemeClr val="bg1"/>
                </a:solidFill>
                <a:latin typeface="+mj-lt"/>
                <a:ea typeface="+mj-ea"/>
                <a:cs typeface="+mj-cs"/>
              </a:defRPr>
            </a:lvl1pPr>
            <a:lvl2pPr algn="l" rtl="0" eaLnBrk="0" fontAlgn="base" hangingPunct="0">
              <a:spcBef>
                <a:spcPct val="0"/>
              </a:spcBef>
              <a:spcAft>
                <a:spcPct val="0"/>
              </a:spcAft>
              <a:defRPr sz="4000">
                <a:solidFill>
                  <a:schemeClr val="bg1"/>
                </a:solidFill>
                <a:latin typeface="Arial" charset="0"/>
              </a:defRPr>
            </a:lvl2pPr>
            <a:lvl3pPr algn="l" rtl="0" eaLnBrk="0" fontAlgn="base" hangingPunct="0">
              <a:spcBef>
                <a:spcPct val="0"/>
              </a:spcBef>
              <a:spcAft>
                <a:spcPct val="0"/>
              </a:spcAft>
              <a:defRPr sz="4000">
                <a:solidFill>
                  <a:schemeClr val="bg1"/>
                </a:solidFill>
                <a:latin typeface="Arial" charset="0"/>
              </a:defRPr>
            </a:lvl3pPr>
            <a:lvl4pPr algn="l" rtl="0" eaLnBrk="0" fontAlgn="base" hangingPunct="0">
              <a:spcBef>
                <a:spcPct val="0"/>
              </a:spcBef>
              <a:spcAft>
                <a:spcPct val="0"/>
              </a:spcAft>
              <a:defRPr sz="4000">
                <a:solidFill>
                  <a:schemeClr val="bg1"/>
                </a:solidFill>
                <a:latin typeface="Arial" charset="0"/>
              </a:defRPr>
            </a:lvl4pPr>
            <a:lvl5pPr algn="l" rtl="0" eaLnBrk="0" fontAlgn="base" hangingPunct="0">
              <a:spcBef>
                <a:spcPct val="0"/>
              </a:spcBef>
              <a:spcAft>
                <a:spcPct val="0"/>
              </a:spcAft>
              <a:defRPr sz="4000">
                <a:solidFill>
                  <a:schemeClr val="bg1"/>
                </a:solidFill>
                <a:latin typeface="Arial" charset="0"/>
              </a:defRPr>
            </a:lvl5pPr>
            <a:lvl6pPr marL="457200" algn="l" rtl="0" fontAlgn="base">
              <a:spcBef>
                <a:spcPct val="0"/>
              </a:spcBef>
              <a:spcAft>
                <a:spcPct val="0"/>
              </a:spcAft>
              <a:defRPr sz="4000">
                <a:solidFill>
                  <a:schemeClr val="bg1"/>
                </a:solidFill>
                <a:latin typeface="Arial" charset="0"/>
              </a:defRPr>
            </a:lvl6pPr>
            <a:lvl7pPr marL="914400" algn="l" rtl="0" fontAlgn="base">
              <a:spcBef>
                <a:spcPct val="0"/>
              </a:spcBef>
              <a:spcAft>
                <a:spcPct val="0"/>
              </a:spcAft>
              <a:defRPr sz="4000">
                <a:solidFill>
                  <a:schemeClr val="bg1"/>
                </a:solidFill>
                <a:latin typeface="Arial" charset="0"/>
              </a:defRPr>
            </a:lvl7pPr>
            <a:lvl8pPr marL="1371600" algn="l" rtl="0" fontAlgn="base">
              <a:spcBef>
                <a:spcPct val="0"/>
              </a:spcBef>
              <a:spcAft>
                <a:spcPct val="0"/>
              </a:spcAft>
              <a:defRPr sz="4000">
                <a:solidFill>
                  <a:schemeClr val="bg1"/>
                </a:solidFill>
                <a:latin typeface="Arial" charset="0"/>
              </a:defRPr>
            </a:lvl8pPr>
            <a:lvl9pPr marL="1828800" algn="l" rtl="0" fontAlgn="base">
              <a:spcBef>
                <a:spcPct val="0"/>
              </a:spcBef>
              <a:spcAft>
                <a:spcPct val="0"/>
              </a:spcAft>
              <a:defRPr sz="4000">
                <a:solidFill>
                  <a:schemeClr val="bg1"/>
                </a:solidFill>
                <a:latin typeface="Arial" charset="0"/>
              </a:defRPr>
            </a:lvl9pPr>
          </a:lstStyle>
          <a:p>
            <a:pPr eaLnBrk="1" hangingPunct="1"/>
            <a:r>
              <a:rPr lang="en-GB" sz="2800" dirty="0"/>
              <a:t>Modern Portfolio </a:t>
            </a:r>
            <a:r>
              <a:rPr lang="en-GB" sz="2800" dirty="0" smtClean="0"/>
              <a:t>Theory-Alpha and Beta</a:t>
            </a:r>
          </a:p>
        </p:txBody>
      </p:sp>
      <p:sp>
        <p:nvSpPr>
          <p:cNvPr id="2" name="Rectangle 1"/>
          <p:cNvSpPr/>
          <p:nvPr/>
        </p:nvSpPr>
        <p:spPr>
          <a:xfrm>
            <a:off x="427082" y="2065121"/>
            <a:ext cx="4871749" cy="4154984"/>
          </a:xfrm>
          <a:prstGeom prst="rect">
            <a:avLst/>
          </a:prstGeom>
        </p:spPr>
        <p:style>
          <a:lnRef idx="3">
            <a:schemeClr val="lt1"/>
          </a:lnRef>
          <a:fillRef idx="1">
            <a:schemeClr val="accent1"/>
          </a:fillRef>
          <a:effectRef idx="1">
            <a:schemeClr val="accent1"/>
          </a:effectRef>
          <a:fontRef idx="minor">
            <a:schemeClr val="lt1"/>
          </a:fontRef>
        </p:style>
        <p:txBody>
          <a:bodyPr wrap="square">
            <a:spAutoFit/>
          </a:bodyPr>
          <a:lstStyle/>
          <a:p>
            <a:r>
              <a:rPr lang="en-GB" dirty="0">
                <a:solidFill>
                  <a:srgbClr val="00245E"/>
                </a:solidFill>
                <a:ea typeface="Times New Roman" pitchFamily="18" charset="0"/>
                <a:cs typeface="Arial" charset="0"/>
              </a:rPr>
              <a:t>Modern Portfolio theory developed by Harry Markowitz in 1952 indicates that much of the unsystematic risk can be factored out by spreading funds over more investments.</a:t>
            </a:r>
          </a:p>
          <a:p>
            <a:endParaRPr lang="en-GB" dirty="0">
              <a:solidFill>
                <a:srgbClr val="00245E"/>
              </a:solidFill>
              <a:ea typeface="Times New Roman" pitchFamily="18" charset="0"/>
              <a:cs typeface="Arial" charset="0"/>
            </a:endParaRPr>
          </a:p>
          <a:p>
            <a:pPr eaLnBrk="0" hangingPunct="0"/>
            <a:r>
              <a:rPr lang="en-GB" dirty="0">
                <a:solidFill>
                  <a:srgbClr val="00245E"/>
                </a:solidFill>
                <a:ea typeface="Times New Roman" pitchFamily="18" charset="0"/>
                <a:cs typeface="Arial" charset="0"/>
              </a:rPr>
              <a:t>How many is deemed to be the minimum?</a:t>
            </a:r>
          </a:p>
          <a:p>
            <a:pPr eaLnBrk="0" hangingPunct="0"/>
            <a:endParaRPr lang="en-GB" dirty="0">
              <a:solidFill>
                <a:srgbClr val="00245E"/>
              </a:solidFill>
              <a:ea typeface="Times New Roman" pitchFamily="18" charset="0"/>
              <a:cs typeface="Arial" charset="0"/>
            </a:endParaRPr>
          </a:p>
          <a:p>
            <a:pPr eaLnBrk="0" hangingPunct="0"/>
            <a:r>
              <a:rPr lang="en-GB" dirty="0">
                <a:solidFill>
                  <a:srgbClr val="00245E"/>
                </a:solidFill>
                <a:ea typeface="Times New Roman" pitchFamily="18" charset="0"/>
                <a:cs typeface="Arial" charset="0"/>
              </a:rPr>
              <a:t>15-20</a:t>
            </a:r>
          </a:p>
          <a:p>
            <a:pPr eaLnBrk="0" hangingPunct="0"/>
            <a:endParaRPr lang="en-GB" dirty="0">
              <a:solidFill>
                <a:srgbClr val="00245E"/>
              </a:solidFill>
              <a:ea typeface="Times New Roman" pitchFamily="18" charset="0"/>
              <a:cs typeface="Arial" charset="0"/>
            </a:endParaRPr>
          </a:p>
          <a:p>
            <a:pPr eaLnBrk="0" hangingPunct="0"/>
            <a:r>
              <a:rPr lang="en-GB" dirty="0">
                <a:solidFill>
                  <a:srgbClr val="00245E"/>
                </a:solidFill>
                <a:ea typeface="Times New Roman" pitchFamily="18" charset="0"/>
                <a:cs typeface="Arial" charset="0"/>
              </a:rPr>
              <a:t>Modern Portfolio theory states that 95% of the unsystematic risk can be eliminated with 20 </a:t>
            </a:r>
            <a:r>
              <a:rPr lang="en-GB" dirty="0" smtClean="0">
                <a:solidFill>
                  <a:srgbClr val="00245E"/>
                </a:solidFill>
                <a:ea typeface="Times New Roman" pitchFamily="18" charset="0"/>
                <a:cs typeface="Arial" charset="0"/>
              </a:rPr>
              <a:t>secu</a:t>
            </a:r>
            <a:r>
              <a:rPr lang="en-GB" sz="2400" dirty="0" smtClean="0">
                <a:solidFill>
                  <a:srgbClr val="00245E"/>
                </a:solidFill>
                <a:ea typeface="Times New Roman" pitchFamily="18" charset="0"/>
                <a:cs typeface="Arial" charset="0"/>
              </a:rPr>
              <a:t>rities</a:t>
            </a:r>
          </a:p>
          <a:p>
            <a:pPr eaLnBrk="0" hangingPunct="0"/>
            <a:endParaRPr lang="en-GB" sz="2400" dirty="0">
              <a:solidFill>
                <a:srgbClr val="00245E"/>
              </a:solidFill>
              <a:ea typeface="Times New Roman" pitchFamily="18" charset="0"/>
              <a:cs typeface="Arial" charset="0"/>
            </a:endParaRPr>
          </a:p>
        </p:txBody>
      </p:sp>
      <p:sp>
        <p:nvSpPr>
          <p:cNvPr id="3" name="Rectangle 2"/>
          <p:cNvSpPr/>
          <p:nvPr/>
        </p:nvSpPr>
        <p:spPr>
          <a:xfrm>
            <a:off x="7235021" y="2318717"/>
            <a:ext cx="4335656" cy="3693319"/>
          </a:xfrm>
          <a:prstGeom prst="rect">
            <a:avLst/>
          </a:prstGeom>
        </p:spPr>
        <p:txBody>
          <a:bodyPr wrap="square">
            <a:spAutoFit/>
          </a:bodyPr>
          <a:lstStyle/>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p:txBody>
      </p:sp>
      <p:sp>
        <p:nvSpPr>
          <p:cNvPr id="8" name="Rectangle 7"/>
          <p:cNvSpPr/>
          <p:nvPr/>
        </p:nvSpPr>
        <p:spPr>
          <a:xfrm>
            <a:off x="5568462" y="2065121"/>
            <a:ext cx="6389076" cy="4031873"/>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1600" dirty="0"/>
              <a:t>Alpha:</a:t>
            </a:r>
          </a:p>
          <a:p>
            <a:endParaRPr lang="en-US" sz="1600" dirty="0" smtClean="0"/>
          </a:p>
          <a:p>
            <a:r>
              <a:rPr lang="en-US" sz="1600" dirty="0" smtClean="0"/>
              <a:t>Alpha </a:t>
            </a:r>
            <a:r>
              <a:rPr lang="en-US" sz="1600" dirty="0"/>
              <a:t>is the risk adjusted measure of the active return on an investment. </a:t>
            </a:r>
          </a:p>
          <a:p>
            <a:endParaRPr lang="en-US" sz="1600" dirty="0" smtClean="0"/>
          </a:p>
          <a:p>
            <a:r>
              <a:rPr lang="en-US" sz="1600" dirty="0" smtClean="0"/>
              <a:t>It </a:t>
            </a:r>
            <a:r>
              <a:rPr lang="en-US" sz="1600" dirty="0"/>
              <a:t>is basically a measure of a fund manager’s stock-picking skill, with </a:t>
            </a:r>
            <a:r>
              <a:rPr lang="en-US" sz="1600" dirty="0" smtClean="0"/>
              <a:t> Alpha </a:t>
            </a:r>
            <a:r>
              <a:rPr lang="en-US" sz="1600" dirty="0"/>
              <a:t>being used to measure individual securities, portfolios or funds.</a:t>
            </a:r>
          </a:p>
          <a:p>
            <a:endParaRPr lang="en-US" sz="1600" dirty="0"/>
          </a:p>
          <a:p>
            <a:r>
              <a:rPr lang="en-US" sz="1600" dirty="0"/>
              <a:t>A positive Alpha is good news and the higher the better.</a:t>
            </a:r>
          </a:p>
          <a:p>
            <a:endParaRPr lang="en-US" sz="1600" dirty="0"/>
          </a:p>
          <a:p>
            <a:r>
              <a:rPr lang="en-US" sz="1600" dirty="0"/>
              <a:t>Alpha= Annual Return - Expected Return</a:t>
            </a:r>
          </a:p>
          <a:p>
            <a:endParaRPr lang="en-US" sz="1600" dirty="0"/>
          </a:p>
          <a:p>
            <a:r>
              <a:rPr lang="en-US" sz="1600" dirty="0"/>
              <a:t>Expected Return = Average Annual Risk Free Return + Beta 		  </a:t>
            </a:r>
          </a:p>
          <a:p>
            <a:r>
              <a:rPr lang="en-US" sz="1600" dirty="0"/>
              <a:t> (Annual Market Return-Risk Free Return)</a:t>
            </a:r>
          </a:p>
        </p:txBody>
      </p:sp>
    </p:spTree>
    <p:extLst>
      <p:ext uri="{BB962C8B-B14F-4D97-AF65-F5344CB8AC3E}">
        <p14:creationId xmlns:p14="http://schemas.microsoft.com/office/powerpoint/2010/main" val="327496101"/>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3180</TotalTime>
  <Words>4868</Words>
  <Application>Microsoft Office PowerPoint</Application>
  <PresentationFormat>Custom</PresentationFormat>
  <Paragraphs>497</Paragraphs>
  <Slides>55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55</vt:i4>
      </vt:variant>
    </vt:vector>
  </HeadingPairs>
  <TitlesOfParts>
    <vt:vector size="64" baseType="lpstr">
      <vt:lpstr>Arial</vt:lpstr>
      <vt:lpstr>Roboto Slab</vt:lpstr>
      <vt:lpstr>Times New Roman</vt:lpstr>
      <vt:lpstr>Calibri</vt:lpstr>
      <vt:lpstr>MS PGothic</vt:lpstr>
      <vt:lpstr>Arial Rounded MT Bold</vt:lpstr>
      <vt:lpstr>Wingdings</vt:lpstr>
      <vt:lpstr>Wingdings 2</vt:lpstr>
      <vt:lpstr>Office Theme</vt:lpstr>
      <vt:lpstr>Topic: Systematic approach to factor Investing in Stock Market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Background Information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Statement of the Problem  </vt:lpstr>
      <vt:lpstr>   Proposed Solution   </vt:lpstr>
      <vt:lpstr>  Proposed Solution  </vt:lpstr>
      <vt:lpstr>  Proposed Solution  </vt:lpstr>
      <vt:lpstr>Proposed Solution</vt:lpstr>
      <vt:lpstr>  Proposed Solution  </vt:lpstr>
      <vt:lpstr>  Proposed Solution  </vt:lpstr>
      <vt:lpstr>  Detailed Scope of Work:  </vt:lpstr>
      <vt:lpstr>  Detailed Scope of Work:  </vt:lpstr>
      <vt:lpstr>  Detailed Scope of Work:  </vt:lpstr>
      <vt:lpstr>  Detailed Scope of Work:  </vt:lpstr>
      <vt:lpstr>  Detailed Scope of Work:  </vt:lpstr>
      <vt:lpstr>  Detailed Scope of Work:  </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csc</cp:lastModifiedBy>
  <cp:revision>408</cp:revision>
  <dcterms:created xsi:type="dcterms:W3CDTF">2020-01-23T06:03:51Z</dcterms:created>
  <dcterms:modified xsi:type="dcterms:W3CDTF">2021-05-21T04:52:26Z</dcterms:modified>
</cp:coreProperties>
</file>